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4"/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91" r:id="rId7"/>
    <p:sldId id="303" r:id="rId8"/>
    <p:sldId id="293" r:id="rId9"/>
    <p:sldId id="299" r:id="rId10"/>
    <p:sldId id="304" r:id="rId11"/>
    <p:sldId id="266" r:id="rId12"/>
    <p:sldId id="263" r:id="rId13"/>
    <p:sldId id="264" r:id="rId14"/>
    <p:sldId id="278" r:id="rId15"/>
    <p:sldId id="261" r:id="rId16"/>
    <p:sldId id="300" r:id="rId17"/>
    <p:sldId id="276" r:id="rId18"/>
    <p:sldId id="277" r:id="rId19"/>
    <p:sldId id="286" r:id="rId20"/>
    <p:sldId id="301" r:id="rId21"/>
    <p:sldId id="288" r:id="rId22"/>
    <p:sldId id="287" r:id="rId23"/>
    <p:sldId id="269" r:id="rId24"/>
    <p:sldId id="302" r:id="rId25"/>
    <p:sldId id="274" r:id="rId26"/>
    <p:sldId id="284" r:id="rId27"/>
    <p:sldId id="283" r:id="rId28"/>
    <p:sldId id="297" r:id="rId29"/>
    <p:sldId id="273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67D"/>
    <a:srgbClr val="0F3177"/>
    <a:srgbClr val="9A1723"/>
    <a:srgbClr val="4D4D4D"/>
    <a:srgbClr val="9DD3D7"/>
    <a:srgbClr val="DCD9CE"/>
    <a:srgbClr val="EAEAEA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3574" autoAdjust="0"/>
  </p:normalViewPr>
  <p:slideViewPr>
    <p:cSldViewPr>
      <p:cViewPr>
        <p:scale>
          <a:sx n="100" d="100"/>
          <a:sy n="100" d="100"/>
        </p:scale>
        <p:origin x="-1932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38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93B44-182D-4AB8-872E-D7A620E9BB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08373-02C7-4A68-922E-F296A7B778D6}">
      <dgm:prSet phldrT="[Text]"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Asset Management</a:t>
          </a:r>
          <a:endParaRPr lang="en-US" sz="2000" b="0" dirty="0">
            <a:latin typeface="+mj-lt"/>
          </a:endParaRPr>
        </a:p>
      </dgm:t>
    </dgm:pt>
    <dgm:pt modelId="{7E05B4FD-DDFC-4976-BAB1-944FD2BB1A51}" type="parTrans" cxnId="{9512D78D-64EA-42C7-8054-D9D3E5069638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9FDB82CF-EEAE-4F45-AFF4-BB471552BBC4}" type="sibTrans" cxnId="{9512D78D-64EA-42C7-8054-D9D3E5069638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49B3F378-6404-421B-A4FC-CD4097109AE6}">
      <dgm:prSet phldrT="[Text]"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Security Assurance</a:t>
          </a:r>
          <a:endParaRPr lang="en-US" sz="2000" b="0" dirty="0">
            <a:latin typeface="+mj-lt"/>
          </a:endParaRPr>
        </a:p>
      </dgm:t>
    </dgm:pt>
    <dgm:pt modelId="{76832E27-F989-4778-A2FD-A51EE285315D}" type="parTrans" cxnId="{B09BE1C7-DC1F-41A5-806B-D9B8636F9503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A9796B0F-12A1-4594-9B9C-CD57D7B98899}" type="sibTrans" cxnId="{B09BE1C7-DC1F-41A5-806B-D9B8636F9503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17712826-603D-4052-938F-8EE11A948093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Deep network monitoring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8BE1CBF2-A66A-472A-9BBD-13B4566A978F}" type="parTrans" cxnId="{ED3A9ABA-8B2F-4377-831D-CCA86C1B84CF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879E4985-21B5-4852-9768-097D0E07FEB8}" type="sibTrans" cxnId="{ED3A9ABA-8B2F-4377-831D-CCA86C1B84CF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D1C49506-CAFD-4C46-B79D-5BAC32FE8A67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Immediate alerting</a:t>
          </a:r>
        </a:p>
      </dgm:t>
    </dgm:pt>
    <dgm:pt modelId="{97934F58-140E-46F1-B244-BF7749FBB046}" type="parTrans" cxnId="{8D7D4476-8252-4C2E-8E56-EF741D897206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2BA91C4E-2F46-498D-9F46-867EEEC5768C}" type="sibTrans" cxnId="{8D7D4476-8252-4C2E-8E56-EF741D897206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8FA53768-1F49-4149-B250-9BE472DDF933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Automated network scanning and asset discovery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7CAECF80-24EF-4B01-AFD5-F1DD5FCFBC93}" type="parTrans" cxnId="{F3B63982-6900-427E-9A60-BAFF66FDEA4B}">
      <dgm:prSet/>
      <dgm:spPr/>
      <dgm:t>
        <a:bodyPr/>
        <a:lstStyle/>
        <a:p>
          <a:endParaRPr lang="en-US"/>
        </a:p>
      </dgm:t>
    </dgm:pt>
    <dgm:pt modelId="{596B5AEE-651A-4166-8422-7F838E948714}" type="sibTrans" cxnId="{F3B63982-6900-427E-9A60-BAFF66FDEA4B}">
      <dgm:prSet/>
      <dgm:spPr/>
      <dgm:t>
        <a:bodyPr/>
        <a:lstStyle/>
        <a:p>
          <a:endParaRPr lang="en-US"/>
        </a:p>
      </dgm:t>
    </dgm:pt>
    <dgm:pt modelId="{5B60393C-616D-4E8A-AE2F-26034846F36A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Asset inventory and warranty management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7E49DED1-DAAA-47C3-A82A-3FE138DC0998}" type="parTrans" cxnId="{348B76E5-58A4-4598-87A5-2DBECFCB8290}">
      <dgm:prSet/>
      <dgm:spPr/>
      <dgm:t>
        <a:bodyPr/>
        <a:lstStyle/>
        <a:p>
          <a:endParaRPr lang="en-US"/>
        </a:p>
      </dgm:t>
    </dgm:pt>
    <dgm:pt modelId="{F2952A27-FEDF-422C-9638-376E9A62B3F8}" type="sibTrans" cxnId="{348B76E5-58A4-4598-87A5-2DBECFCB8290}">
      <dgm:prSet/>
      <dgm:spPr/>
      <dgm:t>
        <a:bodyPr/>
        <a:lstStyle/>
        <a:p>
          <a:endParaRPr lang="en-US"/>
        </a:p>
      </dgm:t>
    </dgm:pt>
    <dgm:pt modelId="{A7349D5B-EF15-4D84-9F54-CEF84A1F8450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Baseline security scanning to detect security holes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8C716F94-3CFC-4D56-A931-7A850AAD20D1}" type="parTrans" cxnId="{F9EF9D06-6EC7-4FF6-8C80-64DF64434046}">
      <dgm:prSet/>
      <dgm:spPr/>
      <dgm:t>
        <a:bodyPr/>
        <a:lstStyle/>
        <a:p>
          <a:endParaRPr lang="en-US"/>
        </a:p>
      </dgm:t>
    </dgm:pt>
    <dgm:pt modelId="{10ADD8C6-CC08-4F88-A85B-E8373A651A97}" type="sibTrans" cxnId="{F9EF9D06-6EC7-4FF6-8C80-64DF64434046}">
      <dgm:prSet/>
      <dgm:spPr/>
      <dgm:t>
        <a:bodyPr/>
        <a:lstStyle/>
        <a:p>
          <a:endParaRPr lang="en-US"/>
        </a:p>
      </dgm:t>
    </dgm:pt>
    <dgm:pt modelId="{0972F8D5-370F-4FAA-9359-E2453A01A16E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Remote monitoring of antivirus and backup verification </a:t>
          </a:r>
        </a:p>
      </dgm:t>
    </dgm:pt>
    <dgm:pt modelId="{FA2443F7-87EB-4570-8CBB-25DEF4A40F24}" type="parTrans" cxnId="{F5CB16B3-FE36-4B9E-AA38-EED572FC3A5A}">
      <dgm:prSet/>
      <dgm:spPr/>
      <dgm:t>
        <a:bodyPr/>
        <a:lstStyle/>
        <a:p>
          <a:endParaRPr lang="en-US"/>
        </a:p>
      </dgm:t>
    </dgm:pt>
    <dgm:pt modelId="{59D02038-BF51-4B19-A810-96AFD6F67E5C}" type="sibTrans" cxnId="{F5CB16B3-FE36-4B9E-AA38-EED572FC3A5A}">
      <dgm:prSet/>
      <dgm:spPr/>
      <dgm:t>
        <a:bodyPr/>
        <a:lstStyle/>
        <a:p>
          <a:endParaRPr lang="en-US"/>
        </a:p>
      </dgm:t>
    </dgm:pt>
    <dgm:pt modelId="{BE43C30F-36D7-4CDA-BEE2-269F7F4C0FC8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Basic automated scripting to maintain asset health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F73C138B-17D7-402F-89E5-5464B3943E5C}" type="parTrans" cxnId="{6E1B9CD5-427A-4900-B4B9-646961C62E98}">
      <dgm:prSet/>
      <dgm:spPr/>
      <dgm:t>
        <a:bodyPr/>
        <a:lstStyle/>
        <a:p>
          <a:endParaRPr lang="en-US"/>
        </a:p>
      </dgm:t>
    </dgm:pt>
    <dgm:pt modelId="{0687E361-A93A-4417-BC71-94BBCA410FFE}" type="sibTrans" cxnId="{6E1B9CD5-427A-4900-B4B9-646961C62E98}">
      <dgm:prSet/>
      <dgm:spPr/>
      <dgm:t>
        <a:bodyPr/>
        <a:lstStyle/>
        <a:p>
          <a:endParaRPr lang="en-US"/>
        </a:p>
      </dgm:t>
    </dgm:pt>
    <dgm:pt modelId="{23C83238-71EC-445B-9DBC-BE8B22ACECEF}">
      <dgm:prSet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Reporting</a:t>
          </a:r>
          <a:endParaRPr lang="en-US" sz="2000" b="0" dirty="0">
            <a:latin typeface="+mj-lt"/>
          </a:endParaRPr>
        </a:p>
      </dgm:t>
    </dgm:pt>
    <dgm:pt modelId="{DFCB5DA2-E10B-41CB-AA2B-108FF930A7AE}" type="parTrans" cxnId="{A0E0D4CD-38A4-49FB-90FE-C31631FB7C6F}">
      <dgm:prSet/>
      <dgm:spPr/>
      <dgm:t>
        <a:bodyPr/>
        <a:lstStyle/>
        <a:p>
          <a:endParaRPr lang="en-US"/>
        </a:p>
      </dgm:t>
    </dgm:pt>
    <dgm:pt modelId="{586E3AB1-FF03-4E47-993D-7450FDD6E6F8}" type="sibTrans" cxnId="{A0E0D4CD-38A4-49FB-90FE-C31631FB7C6F}">
      <dgm:prSet/>
      <dgm:spPr/>
      <dgm:t>
        <a:bodyPr/>
        <a:lstStyle/>
        <a:p>
          <a:endParaRPr lang="en-US"/>
        </a:p>
      </dgm:t>
    </dgm:pt>
    <dgm:pt modelId="{603D67CE-9D30-4946-A208-B13F5074655D}">
      <dgm:prSet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Preventative Maintenance</a:t>
          </a:r>
          <a:endParaRPr lang="en-US" sz="2000" b="0" dirty="0">
            <a:latin typeface="+mj-lt"/>
          </a:endParaRPr>
        </a:p>
      </dgm:t>
    </dgm:pt>
    <dgm:pt modelId="{EE05FE29-0375-4AC3-9DFF-FCDA64E7D775}" type="parTrans" cxnId="{1B1E6A8C-C04A-4C9C-B8DC-3AD4A02FF6BC}">
      <dgm:prSet/>
      <dgm:spPr/>
      <dgm:t>
        <a:bodyPr/>
        <a:lstStyle/>
        <a:p>
          <a:endParaRPr lang="en-US"/>
        </a:p>
      </dgm:t>
    </dgm:pt>
    <dgm:pt modelId="{70A5B924-D2A0-4231-BCC6-DADC1D61534B}" type="sibTrans" cxnId="{1B1E6A8C-C04A-4C9C-B8DC-3AD4A02FF6BC}">
      <dgm:prSet/>
      <dgm:spPr/>
      <dgm:t>
        <a:bodyPr/>
        <a:lstStyle/>
        <a:p>
          <a:endParaRPr lang="en-US"/>
        </a:p>
      </dgm:t>
    </dgm:pt>
    <dgm:pt modelId="{A80FBAC7-8C3D-472F-BFBE-870EEF2EDDB1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Comprehensive automated reporting (scheduled daily, weekly, monthly, quarterly, on-demand)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06AB5053-95EC-4543-808F-C96A1B6B048E}" type="parTrans" cxnId="{A8A94FA7-5537-4BBF-AC1A-9A7726B53959}">
      <dgm:prSet/>
      <dgm:spPr/>
      <dgm:t>
        <a:bodyPr/>
        <a:lstStyle/>
        <a:p>
          <a:endParaRPr lang="en-US"/>
        </a:p>
      </dgm:t>
    </dgm:pt>
    <dgm:pt modelId="{E59A5243-AF95-45A7-8413-BFC637782A52}" type="sibTrans" cxnId="{A8A94FA7-5537-4BBF-AC1A-9A7726B53959}">
      <dgm:prSet/>
      <dgm:spPr/>
      <dgm:t>
        <a:bodyPr/>
        <a:lstStyle/>
        <a:p>
          <a:endParaRPr lang="en-US"/>
        </a:p>
      </dgm:t>
    </dgm:pt>
    <dgm:pt modelId="{C6AE31F9-83B8-4E1C-AD76-235613F96AFA}">
      <dgm:prSet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Quarterly Business Reviews</a:t>
          </a:r>
          <a:endParaRPr lang="en-US" sz="2000" b="0" dirty="0">
            <a:latin typeface="+mj-lt"/>
          </a:endParaRPr>
        </a:p>
      </dgm:t>
    </dgm:pt>
    <dgm:pt modelId="{F308531D-5791-4F57-9EB3-3AEA49A66668}" type="parTrans" cxnId="{4B25CDB2-AA35-4458-9CD7-1FE59FA6972F}">
      <dgm:prSet/>
      <dgm:spPr/>
      <dgm:t>
        <a:bodyPr/>
        <a:lstStyle/>
        <a:p>
          <a:endParaRPr lang="en-US"/>
        </a:p>
      </dgm:t>
    </dgm:pt>
    <dgm:pt modelId="{88C88FE0-B904-40D4-9170-4A5B40A4FE0D}" type="sibTrans" cxnId="{4B25CDB2-AA35-4458-9CD7-1FE59FA6972F}">
      <dgm:prSet/>
      <dgm:spPr/>
      <dgm:t>
        <a:bodyPr/>
        <a:lstStyle/>
        <a:p>
          <a:endParaRPr lang="en-US"/>
        </a:p>
      </dgm:t>
    </dgm:pt>
    <dgm:pt modelId="{2CFCA10C-7859-4652-A78A-6F19B8CBB41E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Detailed needs assessment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809DAE50-9085-49DA-825D-1684BD67A7E9}" type="parTrans" cxnId="{AF226324-8083-4EC8-87A2-B0A66364EF13}">
      <dgm:prSet/>
      <dgm:spPr/>
      <dgm:t>
        <a:bodyPr/>
        <a:lstStyle/>
        <a:p>
          <a:endParaRPr lang="en-US"/>
        </a:p>
      </dgm:t>
    </dgm:pt>
    <dgm:pt modelId="{C9C9F478-11D3-4C29-94CF-A381FA742EF6}" type="sibTrans" cxnId="{AF226324-8083-4EC8-87A2-B0A66364EF13}">
      <dgm:prSet/>
      <dgm:spPr/>
      <dgm:t>
        <a:bodyPr/>
        <a:lstStyle/>
        <a:p>
          <a:endParaRPr lang="en-US"/>
        </a:p>
      </dgm:t>
    </dgm:pt>
    <dgm:pt modelId="{415A035E-90C3-49A9-AE24-342E770026F1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Setting objectives and planning for improvement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D019D805-BF05-4281-A14E-C0331E569A89}" type="parTrans" cxnId="{827D3C19-A127-41E5-A15B-E51A7AFA6A1B}">
      <dgm:prSet/>
      <dgm:spPr/>
      <dgm:t>
        <a:bodyPr/>
        <a:lstStyle/>
        <a:p>
          <a:endParaRPr lang="en-US"/>
        </a:p>
      </dgm:t>
    </dgm:pt>
    <dgm:pt modelId="{C6F23E6D-7C43-4D29-A486-8010D80C3023}" type="sibTrans" cxnId="{827D3C19-A127-41E5-A15B-E51A7AFA6A1B}">
      <dgm:prSet/>
      <dgm:spPr/>
      <dgm:t>
        <a:bodyPr/>
        <a:lstStyle/>
        <a:p>
          <a:endParaRPr lang="en-US"/>
        </a:p>
      </dgm:t>
    </dgm:pt>
    <dgm:pt modelId="{0CB5E302-FEAD-4FA0-8530-47F923E83F57}">
      <dgm:prSet custT="1"/>
      <dgm:spPr>
        <a:solidFill>
          <a:schemeClr val="bg2">
            <a:lumMod val="60000"/>
            <a:lumOff val="40000"/>
            <a:alpha val="34000"/>
          </a:schemeClr>
        </a:solid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Comprehensive server health reports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gm:t>
    </dgm:pt>
    <dgm:pt modelId="{7EEFE880-2306-4988-9381-496DCEFF41EF}" type="parTrans" cxnId="{30C6DA4F-753A-4F05-A7B5-CA45B7472AAB}">
      <dgm:prSet/>
      <dgm:spPr/>
      <dgm:t>
        <a:bodyPr/>
        <a:lstStyle/>
        <a:p>
          <a:endParaRPr lang="en-US"/>
        </a:p>
      </dgm:t>
    </dgm:pt>
    <dgm:pt modelId="{AE54EEB8-C01D-4441-99DC-9DE9440367E8}" type="sibTrans" cxnId="{30C6DA4F-753A-4F05-A7B5-CA45B7472AAB}">
      <dgm:prSet/>
      <dgm:spPr/>
      <dgm:t>
        <a:bodyPr/>
        <a:lstStyle/>
        <a:p>
          <a:endParaRPr lang="en-US"/>
        </a:p>
      </dgm:t>
    </dgm:pt>
    <dgm:pt modelId="{03C6F2D2-CEAC-400D-BF66-2467C283E8A4}">
      <dgm:prSet phldrT="[Text]" custT="1"/>
      <dgm:spPr>
        <a:solidFill>
          <a:schemeClr val="tx1">
            <a:lumMod val="95000"/>
            <a:lumOff val="5000"/>
            <a:alpha val="78000"/>
          </a:schemeClr>
        </a:solidFill>
        <a:ln>
          <a:noFill/>
        </a:ln>
      </dgm:spPr>
      <dgm:t>
        <a:bodyPr/>
        <a:lstStyle/>
        <a:p>
          <a:pPr algn="l"/>
          <a:r>
            <a:rPr lang="en-US" sz="2000" b="0" dirty="0" smtClean="0">
              <a:latin typeface="+mj-lt"/>
            </a:rPr>
            <a:t>Monitoring &amp; Alerting</a:t>
          </a:r>
          <a:endParaRPr lang="en-US" sz="2000" b="0" dirty="0">
            <a:latin typeface="+mj-lt"/>
          </a:endParaRPr>
        </a:p>
      </dgm:t>
    </dgm:pt>
    <dgm:pt modelId="{556A0740-F373-4DDB-B1A3-9FB875D7D313}" type="sibTrans" cxnId="{761149C5-8C14-4BC5-A41E-E917FDEEF00B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06DDCD82-4E85-4DC8-B807-33ECF93403CC}" type="parTrans" cxnId="{761149C5-8C14-4BC5-A41E-E917FDEEF00B}">
      <dgm:prSet/>
      <dgm:spPr/>
      <dgm:t>
        <a:bodyPr/>
        <a:lstStyle/>
        <a:p>
          <a:endParaRPr lang="en-US" sz="1600">
            <a:latin typeface="Calibri" pitchFamily="34" charset="0"/>
          </a:endParaRPr>
        </a:p>
      </dgm:t>
    </dgm:pt>
    <dgm:pt modelId="{40F0AF0F-9FD2-4137-B299-46452A732899}" type="pres">
      <dgm:prSet presAssocID="{86B93B44-182D-4AB8-872E-D7A620E9BB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37175-F4A8-4C12-821E-EB07D6998555}" type="pres">
      <dgm:prSet presAssocID="{03C6F2D2-CEAC-400D-BF66-2467C283E8A4}" presName="linNode" presStyleCnt="0"/>
      <dgm:spPr/>
      <dgm:t>
        <a:bodyPr/>
        <a:lstStyle/>
        <a:p>
          <a:endParaRPr lang="en-US"/>
        </a:p>
      </dgm:t>
    </dgm:pt>
    <dgm:pt modelId="{39FC13F1-0566-4ABF-B511-6E861EBC9DEF}" type="pres">
      <dgm:prSet presAssocID="{03C6F2D2-CEAC-400D-BF66-2467C283E8A4}" presName="parentText" presStyleLbl="node1" presStyleIdx="0" presStyleCnt="6" custScaleX="85185" custLinFactNeighborY="-94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5EE6-248F-4BD3-AF01-1CC183A1E4D8}" type="pres">
      <dgm:prSet presAssocID="{03C6F2D2-CEAC-400D-BF66-2467C283E8A4}" presName="descendantText" presStyleLbl="alignAccFollowNode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01F4A-98B0-4A06-A775-39A432FB7D40}" type="pres">
      <dgm:prSet presAssocID="{556A0740-F373-4DDB-B1A3-9FB875D7D313}" presName="sp" presStyleCnt="0"/>
      <dgm:spPr/>
      <dgm:t>
        <a:bodyPr/>
        <a:lstStyle/>
        <a:p>
          <a:endParaRPr lang="en-US"/>
        </a:p>
      </dgm:t>
    </dgm:pt>
    <dgm:pt modelId="{988DE637-84E0-45C4-80A6-0CFA59945B5F}" type="pres">
      <dgm:prSet presAssocID="{2A908373-02C7-4A68-922E-F296A7B778D6}" presName="linNode" presStyleCnt="0"/>
      <dgm:spPr/>
      <dgm:t>
        <a:bodyPr/>
        <a:lstStyle/>
        <a:p>
          <a:endParaRPr lang="en-US"/>
        </a:p>
      </dgm:t>
    </dgm:pt>
    <dgm:pt modelId="{8B97A7A0-7D0F-4343-8DDD-934180802209}" type="pres">
      <dgm:prSet presAssocID="{2A908373-02C7-4A68-922E-F296A7B778D6}" presName="parentText" presStyleLbl="node1" presStyleIdx="1" presStyleCnt="6" custScaleX="85185" custLinFactNeighborY="-25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67A12-3196-401F-93D7-853D6541C267}" type="pres">
      <dgm:prSet presAssocID="{2A908373-02C7-4A68-922E-F296A7B778D6}" presName="descendantText" presStyleLbl="alignAccFollowNode1" presStyleIdx="1" presStyleCnt="6" custLinFactNeighborX="0" custLinFactNeighborY="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47615-1A74-4C79-B4E5-F18175C902B7}" type="pres">
      <dgm:prSet presAssocID="{9FDB82CF-EEAE-4F45-AFF4-BB471552BBC4}" presName="sp" presStyleCnt="0"/>
      <dgm:spPr/>
      <dgm:t>
        <a:bodyPr/>
        <a:lstStyle/>
        <a:p>
          <a:endParaRPr lang="en-US"/>
        </a:p>
      </dgm:t>
    </dgm:pt>
    <dgm:pt modelId="{2101D482-ECB7-48EC-A00C-4E55A66B3026}" type="pres">
      <dgm:prSet presAssocID="{49B3F378-6404-421B-A4FC-CD4097109AE6}" presName="linNode" presStyleCnt="0"/>
      <dgm:spPr/>
      <dgm:t>
        <a:bodyPr/>
        <a:lstStyle/>
        <a:p>
          <a:endParaRPr lang="en-US"/>
        </a:p>
      </dgm:t>
    </dgm:pt>
    <dgm:pt modelId="{2B313D40-5AAE-4210-A936-65900519CCAD}" type="pres">
      <dgm:prSet presAssocID="{49B3F378-6404-421B-A4FC-CD4097109AE6}" presName="parentText" presStyleLbl="node1" presStyleIdx="2" presStyleCnt="6" custScaleX="85185" custLinFactNeighborY="-4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72C57-ACBF-4674-B109-C887F522F1AF}" type="pres">
      <dgm:prSet presAssocID="{49B3F378-6404-421B-A4FC-CD4097109AE6}" presName="descendantText" presStyleLbl="alignAccFollowNode1" presStyleIdx="2" presStyleCnt="6" custLinFactNeighborX="0" custLinFactNeighborY="-2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B8746-0BCA-4F96-85DC-B13EF25D37C4}" type="pres">
      <dgm:prSet presAssocID="{A9796B0F-12A1-4594-9B9C-CD57D7B98899}" presName="sp" presStyleCnt="0"/>
      <dgm:spPr/>
      <dgm:t>
        <a:bodyPr/>
        <a:lstStyle/>
        <a:p>
          <a:endParaRPr lang="en-US"/>
        </a:p>
      </dgm:t>
    </dgm:pt>
    <dgm:pt modelId="{D88A984E-E677-4EA8-B23F-08D6AF1DD7E0}" type="pres">
      <dgm:prSet presAssocID="{603D67CE-9D30-4946-A208-B13F5074655D}" presName="linNode" presStyleCnt="0"/>
      <dgm:spPr/>
      <dgm:t>
        <a:bodyPr/>
        <a:lstStyle/>
        <a:p>
          <a:endParaRPr lang="en-US"/>
        </a:p>
      </dgm:t>
    </dgm:pt>
    <dgm:pt modelId="{B52F08ED-6826-460D-A5D1-435EE6361B80}" type="pres">
      <dgm:prSet presAssocID="{603D67CE-9D30-4946-A208-B13F5074655D}" presName="parentText" presStyleLbl="node1" presStyleIdx="3" presStyleCnt="6" custScaleX="85185" custLinFactNeighborY="-71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C3F9-8A9D-4ACF-9F68-E834A42C167D}" type="pres">
      <dgm:prSet presAssocID="{603D67CE-9D30-4946-A208-B13F5074655D}" presName="descendantText" presStyleLbl="alignAccFollowNode1" presStyleIdx="3" presStyleCnt="6" custLinFactNeighborX="0" custLinFactNeighborY="-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8266E-869F-40F8-962F-753AF32240EC}" type="pres">
      <dgm:prSet presAssocID="{70A5B924-D2A0-4231-BCC6-DADC1D61534B}" presName="sp" presStyleCnt="0"/>
      <dgm:spPr/>
      <dgm:t>
        <a:bodyPr/>
        <a:lstStyle/>
        <a:p>
          <a:endParaRPr lang="en-US"/>
        </a:p>
      </dgm:t>
    </dgm:pt>
    <dgm:pt modelId="{5CA29A91-D7EA-4F92-B73C-5597FE68F9A2}" type="pres">
      <dgm:prSet presAssocID="{23C83238-71EC-445B-9DBC-BE8B22ACECEF}" presName="linNode" presStyleCnt="0"/>
      <dgm:spPr/>
      <dgm:t>
        <a:bodyPr/>
        <a:lstStyle/>
        <a:p>
          <a:endParaRPr lang="en-US"/>
        </a:p>
      </dgm:t>
    </dgm:pt>
    <dgm:pt modelId="{C2E7310F-DE68-4B1A-BA48-500614DC6BEE}" type="pres">
      <dgm:prSet presAssocID="{23C83238-71EC-445B-9DBC-BE8B22ACECEF}" presName="parentText" presStyleLbl="node1" presStyleIdx="4" presStyleCnt="6" custScaleX="85185" custLinFactNeighborY="-94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C3456-7128-4329-83C4-549A68DEC287}" type="pres">
      <dgm:prSet presAssocID="{23C83238-71EC-445B-9DBC-BE8B22ACECEF}" presName="descendantText" presStyleLbl="alignAccFollowNode1" presStyleIdx="4" presStyleCnt="6" custLinFactNeighborX="0" custLinFactNeighborY="-1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C63A4-C44D-4F85-B7F1-BB675F791A7D}" type="pres">
      <dgm:prSet presAssocID="{586E3AB1-FF03-4E47-993D-7450FDD6E6F8}" presName="sp" presStyleCnt="0"/>
      <dgm:spPr/>
      <dgm:t>
        <a:bodyPr/>
        <a:lstStyle/>
        <a:p>
          <a:endParaRPr lang="en-US"/>
        </a:p>
      </dgm:t>
    </dgm:pt>
    <dgm:pt modelId="{1281D7D6-1E33-4C59-83B8-8FC72671DDE9}" type="pres">
      <dgm:prSet presAssocID="{C6AE31F9-83B8-4E1C-AD76-235613F96AFA}" presName="linNode" presStyleCnt="0"/>
      <dgm:spPr/>
      <dgm:t>
        <a:bodyPr/>
        <a:lstStyle/>
        <a:p>
          <a:endParaRPr lang="en-US"/>
        </a:p>
      </dgm:t>
    </dgm:pt>
    <dgm:pt modelId="{10B98B88-FC6B-4362-943F-58400FF29793}" type="pres">
      <dgm:prSet presAssocID="{C6AE31F9-83B8-4E1C-AD76-235613F96AFA}" presName="parentText" presStyleLbl="node1" presStyleIdx="5" presStyleCnt="6" custScaleX="85185" custLinFactNeighborY="-118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D93A5-DBAF-4FCB-BF00-4760062032C4}" type="pres">
      <dgm:prSet presAssocID="{C6AE31F9-83B8-4E1C-AD76-235613F96AFA}" presName="descendantText" presStyleLbl="alignAccFollowNode1" presStyleIdx="5" presStyleCnt="6" custLinFactNeighborY="-12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2E356-1C60-4836-A56B-523293101D3E}" type="presOf" srcId="{86B93B44-182D-4AB8-872E-D7A620E9BB4B}" destId="{40F0AF0F-9FD2-4137-B299-46452A732899}" srcOrd="0" destOrd="0" presId="urn:microsoft.com/office/officeart/2005/8/layout/vList5"/>
    <dgm:cxn modelId="{8D7D4476-8252-4C2E-8E56-EF741D897206}" srcId="{03C6F2D2-CEAC-400D-BF66-2467C283E8A4}" destId="{D1C49506-CAFD-4C46-B79D-5BAC32FE8A67}" srcOrd="1" destOrd="0" parTransId="{97934F58-140E-46F1-B244-BF7749FBB046}" sibTransId="{2BA91C4E-2F46-498D-9F46-867EEEC5768C}"/>
    <dgm:cxn modelId="{6E1B9CD5-427A-4900-B4B9-646961C62E98}" srcId="{603D67CE-9D30-4946-A208-B13F5074655D}" destId="{BE43C30F-36D7-4CDA-BEE2-269F7F4C0FC8}" srcOrd="0" destOrd="0" parTransId="{F73C138B-17D7-402F-89E5-5464B3943E5C}" sibTransId="{0687E361-A93A-4417-BC71-94BBCA410FFE}"/>
    <dgm:cxn modelId="{EA2C812F-E17F-45C5-BE1D-6763E2834C05}" type="presOf" srcId="{0CB5E302-FEAD-4FA0-8530-47F923E83F57}" destId="{14E6C3F9-8A9D-4ACF-9F68-E834A42C167D}" srcOrd="0" destOrd="1" presId="urn:microsoft.com/office/officeart/2005/8/layout/vList5"/>
    <dgm:cxn modelId="{2E2737E8-EA51-4EB6-BFC9-7F6D1B9930F7}" type="presOf" srcId="{8FA53768-1F49-4149-B250-9BE472DDF933}" destId="{D2267A12-3196-401F-93D7-853D6541C267}" srcOrd="0" destOrd="0" presId="urn:microsoft.com/office/officeart/2005/8/layout/vList5"/>
    <dgm:cxn modelId="{348B76E5-58A4-4598-87A5-2DBECFCB8290}" srcId="{2A908373-02C7-4A68-922E-F296A7B778D6}" destId="{5B60393C-616D-4E8A-AE2F-26034846F36A}" srcOrd="1" destOrd="0" parTransId="{7E49DED1-DAAA-47C3-A82A-3FE138DC0998}" sibTransId="{F2952A27-FEDF-422C-9638-376E9A62B3F8}"/>
    <dgm:cxn modelId="{0ECCECDC-AD52-4E34-AA9A-91E7F01CF2D5}" type="presOf" srcId="{BE43C30F-36D7-4CDA-BEE2-269F7F4C0FC8}" destId="{14E6C3F9-8A9D-4ACF-9F68-E834A42C167D}" srcOrd="0" destOrd="0" presId="urn:microsoft.com/office/officeart/2005/8/layout/vList5"/>
    <dgm:cxn modelId="{5E8DD7E6-4E25-4C2E-9B35-30E7BA0DC518}" type="presOf" srcId="{A7349D5B-EF15-4D84-9F54-CEF84A1F8450}" destId="{9B072C57-ACBF-4674-B109-C887F522F1AF}" srcOrd="0" destOrd="0" presId="urn:microsoft.com/office/officeart/2005/8/layout/vList5"/>
    <dgm:cxn modelId="{9512D78D-64EA-42C7-8054-D9D3E5069638}" srcId="{86B93B44-182D-4AB8-872E-D7A620E9BB4B}" destId="{2A908373-02C7-4A68-922E-F296A7B778D6}" srcOrd="1" destOrd="0" parTransId="{7E05B4FD-DDFC-4976-BAB1-944FD2BB1A51}" sibTransId="{9FDB82CF-EEAE-4F45-AFF4-BB471552BBC4}"/>
    <dgm:cxn modelId="{4B25CDB2-AA35-4458-9CD7-1FE59FA6972F}" srcId="{86B93B44-182D-4AB8-872E-D7A620E9BB4B}" destId="{C6AE31F9-83B8-4E1C-AD76-235613F96AFA}" srcOrd="5" destOrd="0" parTransId="{F308531D-5791-4F57-9EB3-3AEA49A66668}" sibTransId="{88C88FE0-B904-40D4-9170-4A5B40A4FE0D}"/>
    <dgm:cxn modelId="{672E1F4B-B5A0-4C36-8C5D-5C7B3EFEC6CA}" type="presOf" srcId="{A80FBAC7-8C3D-472F-BFBE-870EEF2EDDB1}" destId="{2E8C3456-7128-4329-83C4-549A68DEC287}" srcOrd="0" destOrd="0" presId="urn:microsoft.com/office/officeart/2005/8/layout/vList5"/>
    <dgm:cxn modelId="{E3C2210B-FC90-43D1-AC46-C1AE4313BF20}" type="presOf" srcId="{415A035E-90C3-49A9-AE24-342E770026F1}" destId="{96BD93A5-DBAF-4FCB-BF00-4760062032C4}" srcOrd="0" destOrd="1" presId="urn:microsoft.com/office/officeart/2005/8/layout/vList5"/>
    <dgm:cxn modelId="{ED3A9ABA-8B2F-4377-831D-CCA86C1B84CF}" srcId="{03C6F2D2-CEAC-400D-BF66-2467C283E8A4}" destId="{17712826-603D-4052-938F-8EE11A948093}" srcOrd="0" destOrd="0" parTransId="{8BE1CBF2-A66A-472A-9BBD-13B4566A978F}" sibTransId="{879E4985-21B5-4852-9768-097D0E07FEB8}"/>
    <dgm:cxn modelId="{1B1E6A8C-C04A-4C9C-B8DC-3AD4A02FF6BC}" srcId="{86B93B44-182D-4AB8-872E-D7A620E9BB4B}" destId="{603D67CE-9D30-4946-A208-B13F5074655D}" srcOrd="3" destOrd="0" parTransId="{EE05FE29-0375-4AC3-9DFF-FCDA64E7D775}" sibTransId="{70A5B924-D2A0-4231-BCC6-DADC1D61534B}"/>
    <dgm:cxn modelId="{A8A94FA7-5537-4BBF-AC1A-9A7726B53959}" srcId="{23C83238-71EC-445B-9DBC-BE8B22ACECEF}" destId="{A80FBAC7-8C3D-472F-BFBE-870EEF2EDDB1}" srcOrd="0" destOrd="0" parTransId="{06AB5053-95EC-4543-808F-C96A1B6B048E}" sibTransId="{E59A5243-AF95-45A7-8413-BFC637782A52}"/>
    <dgm:cxn modelId="{AF226324-8083-4EC8-87A2-B0A66364EF13}" srcId="{C6AE31F9-83B8-4E1C-AD76-235613F96AFA}" destId="{2CFCA10C-7859-4652-A78A-6F19B8CBB41E}" srcOrd="0" destOrd="0" parTransId="{809DAE50-9085-49DA-825D-1684BD67A7E9}" sibTransId="{C9C9F478-11D3-4C29-94CF-A381FA742EF6}"/>
    <dgm:cxn modelId="{886E978E-9AC9-421D-B4F2-FCF02F112F23}" type="presOf" srcId="{23C83238-71EC-445B-9DBC-BE8B22ACECEF}" destId="{C2E7310F-DE68-4B1A-BA48-500614DC6BEE}" srcOrd="0" destOrd="0" presId="urn:microsoft.com/office/officeart/2005/8/layout/vList5"/>
    <dgm:cxn modelId="{6750D245-FC45-4221-B6BD-D0B674617F48}" type="presOf" srcId="{603D67CE-9D30-4946-A208-B13F5074655D}" destId="{B52F08ED-6826-460D-A5D1-435EE6361B80}" srcOrd="0" destOrd="0" presId="urn:microsoft.com/office/officeart/2005/8/layout/vList5"/>
    <dgm:cxn modelId="{30C6DA4F-753A-4F05-A7B5-CA45B7472AAB}" srcId="{603D67CE-9D30-4946-A208-B13F5074655D}" destId="{0CB5E302-FEAD-4FA0-8530-47F923E83F57}" srcOrd="1" destOrd="0" parTransId="{7EEFE880-2306-4988-9381-496DCEFF41EF}" sibTransId="{AE54EEB8-C01D-4441-99DC-9DE9440367E8}"/>
    <dgm:cxn modelId="{77B0C5AC-9CDD-4439-8808-1E8EAC86629D}" type="presOf" srcId="{C6AE31F9-83B8-4E1C-AD76-235613F96AFA}" destId="{10B98B88-FC6B-4362-943F-58400FF29793}" srcOrd="0" destOrd="0" presId="urn:microsoft.com/office/officeart/2005/8/layout/vList5"/>
    <dgm:cxn modelId="{15EF5AD3-5828-4F69-858F-54F9C694572C}" type="presOf" srcId="{2CFCA10C-7859-4652-A78A-6F19B8CBB41E}" destId="{96BD93A5-DBAF-4FCB-BF00-4760062032C4}" srcOrd="0" destOrd="0" presId="urn:microsoft.com/office/officeart/2005/8/layout/vList5"/>
    <dgm:cxn modelId="{B09BE1C7-DC1F-41A5-806B-D9B8636F9503}" srcId="{86B93B44-182D-4AB8-872E-D7A620E9BB4B}" destId="{49B3F378-6404-421B-A4FC-CD4097109AE6}" srcOrd="2" destOrd="0" parTransId="{76832E27-F989-4778-A2FD-A51EE285315D}" sibTransId="{A9796B0F-12A1-4594-9B9C-CD57D7B98899}"/>
    <dgm:cxn modelId="{0F4EF641-2005-46FB-BF8D-ED56FD7F4F32}" type="presOf" srcId="{03C6F2D2-CEAC-400D-BF66-2467C283E8A4}" destId="{39FC13F1-0566-4ABF-B511-6E861EBC9DEF}" srcOrd="0" destOrd="0" presId="urn:microsoft.com/office/officeart/2005/8/layout/vList5"/>
    <dgm:cxn modelId="{F6C0F691-9BE1-48DB-BC30-2CD2E6E95386}" type="presOf" srcId="{5B60393C-616D-4E8A-AE2F-26034846F36A}" destId="{D2267A12-3196-401F-93D7-853D6541C267}" srcOrd="0" destOrd="1" presId="urn:microsoft.com/office/officeart/2005/8/layout/vList5"/>
    <dgm:cxn modelId="{F5CB16B3-FE36-4B9E-AA38-EED572FC3A5A}" srcId="{49B3F378-6404-421B-A4FC-CD4097109AE6}" destId="{0972F8D5-370F-4FAA-9359-E2453A01A16E}" srcOrd="1" destOrd="0" parTransId="{FA2443F7-87EB-4570-8CBB-25DEF4A40F24}" sibTransId="{59D02038-BF51-4B19-A810-96AFD6F67E5C}"/>
    <dgm:cxn modelId="{0D43350D-BD53-4D96-968D-8BEE2207FBF1}" type="presOf" srcId="{2A908373-02C7-4A68-922E-F296A7B778D6}" destId="{8B97A7A0-7D0F-4343-8DDD-934180802209}" srcOrd="0" destOrd="0" presId="urn:microsoft.com/office/officeart/2005/8/layout/vList5"/>
    <dgm:cxn modelId="{6C6151FD-FDB4-4CFA-89BE-E93743AE4D83}" type="presOf" srcId="{17712826-603D-4052-938F-8EE11A948093}" destId="{3C805EE6-248F-4BD3-AF01-1CC183A1E4D8}" srcOrd="0" destOrd="0" presId="urn:microsoft.com/office/officeart/2005/8/layout/vList5"/>
    <dgm:cxn modelId="{1C5777CD-3731-4F45-93E8-BEB57A07644C}" type="presOf" srcId="{49B3F378-6404-421B-A4FC-CD4097109AE6}" destId="{2B313D40-5AAE-4210-A936-65900519CCAD}" srcOrd="0" destOrd="0" presId="urn:microsoft.com/office/officeart/2005/8/layout/vList5"/>
    <dgm:cxn modelId="{761149C5-8C14-4BC5-A41E-E917FDEEF00B}" srcId="{86B93B44-182D-4AB8-872E-D7A620E9BB4B}" destId="{03C6F2D2-CEAC-400D-BF66-2467C283E8A4}" srcOrd="0" destOrd="0" parTransId="{06DDCD82-4E85-4DC8-B807-33ECF93403CC}" sibTransId="{556A0740-F373-4DDB-B1A3-9FB875D7D313}"/>
    <dgm:cxn modelId="{A0E0D4CD-38A4-49FB-90FE-C31631FB7C6F}" srcId="{86B93B44-182D-4AB8-872E-D7A620E9BB4B}" destId="{23C83238-71EC-445B-9DBC-BE8B22ACECEF}" srcOrd="4" destOrd="0" parTransId="{DFCB5DA2-E10B-41CB-AA2B-108FF930A7AE}" sibTransId="{586E3AB1-FF03-4E47-993D-7450FDD6E6F8}"/>
    <dgm:cxn modelId="{F9EF9D06-6EC7-4FF6-8C80-64DF64434046}" srcId="{49B3F378-6404-421B-A4FC-CD4097109AE6}" destId="{A7349D5B-EF15-4D84-9F54-CEF84A1F8450}" srcOrd="0" destOrd="0" parTransId="{8C716F94-3CFC-4D56-A931-7A850AAD20D1}" sibTransId="{10ADD8C6-CC08-4F88-A85B-E8373A651A97}"/>
    <dgm:cxn modelId="{F45D37E9-9EDA-41B2-BA29-8AE7EA59CCE9}" type="presOf" srcId="{0972F8D5-370F-4FAA-9359-E2453A01A16E}" destId="{9B072C57-ACBF-4674-B109-C887F522F1AF}" srcOrd="0" destOrd="1" presId="urn:microsoft.com/office/officeart/2005/8/layout/vList5"/>
    <dgm:cxn modelId="{827D3C19-A127-41E5-A15B-E51A7AFA6A1B}" srcId="{C6AE31F9-83B8-4E1C-AD76-235613F96AFA}" destId="{415A035E-90C3-49A9-AE24-342E770026F1}" srcOrd="1" destOrd="0" parTransId="{D019D805-BF05-4281-A14E-C0331E569A89}" sibTransId="{C6F23E6D-7C43-4D29-A486-8010D80C3023}"/>
    <dgm:cxn modelId="{3D9153FD-4921-4D0F-B6F3-D4BC6790575B}" type="presOf" srcId="{D1C49506-CAFD-4C46-B79D-5BAC32FE8A67}" destId="{3C805EE6-248F-4BD3-AF01-1CC183A1E4D8}" srcOrd="0" destOrd="1" presId="urn:microsoft.com/office/officeart/2005/8/layout/vList5"/>
    <dgm:cxn modelId="{F3B63982-6900-427E-9A60-BAFF66FDEA4B}" srcId="{2A908373-02C7-4A68-922E-F296A7B778D6}" destId="{8FA53768-1F49-4149-B250-9BE472DDF933}" srcOrd="0" destOrd="0" parTransId="{7CAECF80-24EF-4B01-AFD5-F1DD5FCFBC93}" sibTransId="{596B5AEE-651A-4166-8422-7F838E948714}"/>
    <dgm:cxn modelId="{8342C997-5194-4704-8FB1-5E34A3CF1458}" type="presParOf" srcId="{40F0AF0F-9FD2-4137-B299-46452A732899}" destId="{F8F37175-F4A8-4C12-821E-EB07D6998555}" srcOrd="0" destOrd="0" presId="urn:microsoft.com/office/officeart/2005/8/layout/vList5"/>
    <dgm:cxn modelId="{73ECCCA9-3B70-4E36-B5A2-2AA4FF1A1433}" type="presParOf" srcId="{F8F37175-F4A8-4C12-821E-EB07D6998555}" destId="{39FC13F1-0566-4ABF-B511-6E861EBC9DEF}" srcOrd="0" destOrd="0" presId="urn:microsoft.com/office/officeart/2005/8/layout/vList5"/>
    <dgm:cxn modelId="{B61A4768-BE42-43AC-9A13-F7AF49B9997F}" type="presParOf" srcId="{F8F37175-F4A8-4C12-821E-EB07D6998555}" destId="{3C805EE6-248F-4BD3-AF01-1CC183A1E4D8}" srcOrd="1" destOrd="0" presId="urn:microsoft.com/office/officeart/2005/8/layout/vList5"/>
    <dgm:cxn modelId="{CD982D0D-F898-4C6E-A81C-E41F1B9A0C90}" type="presParOf" srcId="{40F0AF0F-9FD2-4137-B299-46452A732899}" destId="{35601F4A-98B0-4A06-A775-39A432FB7D40}" srcOrd="1" destOrd="0" presId="urn:microsoft.com/office/officeart/2005/8/layout/vList5"/>
    <dgm:cxn modelId="{18AD9AAD-D268-417C-9B9B-D2D778E8DD7A}" type="presParOf" srcId="{40F0AF0F-9FD2-4137-B299-46452A732899}" destId="{988DE637-84E0-45C4-80A6-0CFA59945B5F}" srcOrd="2" destOrd="0" presId="urn:microsoft.com/office/officeart/2005/8/layout/vList5"/>
    <dgm:cxn modelId="{E5C98669-A7A7-4ADF-A28B-F5C5CE6AAD41}" type="presParOf" srcId="{988DE637-84E0-45C4-80A6-0CFA59945B5F}" destId="{8B97A7A0-7D0F-4343-8DDD-934180802209}" srcOrd="0" destOrd="0" presId="urn:microsoft.com/office/officeart/2005/8/layout/vList5"/>
    <dgm:cxn modelId="{5EC013EC-CA96-4581-BD84-F8B2C28DCA47}" type="presParOf" srcId="{988DE637-84E0-45C4-80A6-0CFA59945B5F}" destId="{D2267A12-3196-401F-93D7-853D6541C267}" srcOrd="1" destOrd="0" presId="urn:microsoft.com/office/officeart/2005/8/layout/vList5"/>
    <dgm:cxn modelId="{1D4E0DE4-5A82-4F8B-9BFA-9A3CDFB9FDBF}" type="presParOf" srcId="{40F0AF0F-9FD2-4137-B299-46452A732899}" destId="{D0647615-1A74-4C79-B4E5-F18175C902B7}" srcOrd="3" destOrd="0" presId="urn:microsoft.com/office/officeart/2005/8/layout/vList5"/>
    <dgm:cxn modelId="{3B12233B-E8DF-49A3-9845-1B7002AC05A8}" type="presParOf" srcId="{40F0AF0F-9FD2-4137-B299-46452A732899}" destId="{2101D482-ECB7-48EC-A00C-4E55A66B3026}" srcOrd="4" destOrd="0" presId="urn:microsoft.com/office/officeart/2005/8/layout/vList5"/>
    <dgm:cxn modelId="{23CB761E-9D2C-4354-BC04-0927494B77FF}" type="presParOf" srcId="{2101D482-ECB7-48EC-A00C-4E55A66B3026}" destId="{2B313D40-5AAE-4210-A936-65900519CCAD}" srcOrd="0" destOrd="0" presId="urn:microsoft.com/office/officeart/2005/8/layout/vList5"/>
    <dgm:cxn modelId="{387A9DCE-7E31-4636-A3F3-837EB1985540}" type="presParOf" srcId="{2101D482-ECB7-48EC-A00C-4E55A66B3026}" destId="{9B072C57-ACBF-4674-B109-C887F522F1AF}" srcOrd="1" destOrd="0" presId="urn:microsoft.com/office/officeart/2005/8/layout/vList5"/>
    <dgm:cxn modelId="{94388144-0195-4F6B-818B-85C75AB51261}" type="presParOf" srcId="{40F0AF0F-9FD2-4137-B299-46452A732899}" destId="{53AB8746-0BCA-4F96-85DC-B13EF25D37C4}" srcOrd="5" destOrd="0" presId="urn:microsoft.com/office/officeart/2005/8/layout/vList5"/>
    <dgm:cxn modelId="{8B430C7E-5AB8-4A4D-94AC-133AFC419109}" type="presParOf" srcId="{40F0AF0F-9FD2-4137-B299-46452A732899}" destId="{D88A984E-E677-4EA8-B23F-08D6AF1DD7E0}" srcOrd="6" destOrd="0" presId="urn:microsoft.com/office/officeart/2005/8/layout/vList5"/>
    <dgm:cxn modelId="{437DBB87-9180-4E61-A32E-E20C836DF5C2}" type="presParOf" srcId="{D88A984E-E677-4EA8-B23F-08D6AF1DD7E0}" destId="{B52F08ED-6826-460D-A5D1-435EE6361B80}" srcOrd="0" destOrd="0" presId="urn:microsoft.com/office/officeart/2005/8/layout/vList5"/>
    <dgm:cxn modelId="{2CE2089D-0E66-496E-9671-3994D850CA97}" type="presParOf" srcId="{D88A984E-E677-4EA8-B23F-08D6AF1DD7E0}" destId="{14E6C3F9-8A9D-4ACF-9F68-E834A42C167D}" srcOrd="1" destOrd="0" presId="urn:microsoft.com/office/officeart/2005/8/layout/vList5"/>
    <dgm:cxn modelId="{0D818487-0D85-4295-9D2B-EA760959D262}" type="presParOf" srcId="{40F0AF0F-9FD2-4137-B299-46452A732899}" destId="{86F8266E-869F-40F8-962F-753AF32240EC}" srcOrd="7" destOrd="0" presId="urn:microsoft.com/office/officeart/2005/8/layout/vList5"/>
    <dgm:cxn modelId="{DC398F30-0D5D-49D0-A789-433050BB2233}" type="presParOf" srcId="{40F0AF0F-9FD2-4137-B299-46452A732899}" destId="{5CA29A91-D7EA-4F92-B73C-5597FE68F9A2}" srcOrd="8" destOrd="0" presId="urn:microsoft.com/office/officeart/2005/8/layout/vList5"/>
    <dgm:cxn modelId="{14F4E7C3-1972-4C94-9E6D-F53C4DD472A0}" type="presParOf" srcId="{5CA29A91-D7EA-4F92-B73C-5597FE68F9A2}" destId="{C2E7310F-DE68-4B1A-BA48-500614DC6BEE}" srcOrd="0" destOrd="0" presId="urn:microsoft.com/office/officeart/2005/8/layout/vList5"/>
    <dgm:cxn modelId="{2C08932B-AAEB-4209-B2C9-A8971E41A507}" type="presParOf" srcId="{5CA29A91-D7EA-4F92-B73C-5597FE68F9A2}" destId="{2E8C3456-7128-4329-83C4-549A68DEC287}" srcOrd="1" destOrd="0" presId="urn:microsoft.com/office/officeart/2005/8/layout/vList5"/>
    <dgm:cxn modelId="{FFF2E910-25AC-4C06-BB57-5C8E0667C0A4}" type="presParOf" srcId="{40F0AF0F-9FD2-4137-B299-46452A732899}" destId="{FA3C63A4-C44D-4F85-B7F1-BB675F791A7D}" srcOrd="9" destOrd="0" presId="urn:microsoft.com/office/officeart/2005/8/layout/vList5"/>
    <dgm:cxn modelId="{CE17DC4A-95C8-48E1-B547-AD57962DBF08}" type="presParOf" srcId="{40F0AF0F-9FD2-4137-B299-46452A732899}" destId="{1281D7D6-1E33-4C59-83B8-8FC72671DDE9}" srcOrd="10" destOrd="0" presId="urn:microsoft.com/office/officeart/2005/8/layout/vList5"/>
    <dgm:cxn modelId="{7A9393ED-A53A-462A-977F-3A8C877CA934}" type="presParOf" srcId="{1281D7D6-1E33-4C59-83B8-8FC72671DDE9}" destId="{10B98B88-FC6B-4362-943F-58400FF29793}" srcOrd="0" destOrd="0" presId="urn:microsoft.com/office/officeart/2005/8/layout/vList5"/>
    <dgm:cxn modelId="{C9ABA2DC-4239-4682-9C70-9DC32F4A4012}" type="presParOf" srcId="{1281D7D6-1E33-4C59-83B8-8FC72671DDE9}" destId="{96BD93A5-DBAF-4FCB-BF00-4760062032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93B44-182D-4AB8-872E-D7A620E9BB4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6F2D2-CEAC-400D-BF66-2467C283E8A4}">
      <dgm:prSet phldrT="[Text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Monitoring &amp; Alerting</a:t>
          </a:r>
          <a:endParaRPr lang="en-US" sz="2000" b="0" baseline="0" dirty="0">
            <a:latin typeface="+mj-lt"/>
          </a:endParaRPr>
        </a:p>
      </dgm:t>
    </dgm:pt>
    <dgm:pt modelId="{06DDCD82-4E85-4DC8-B807-33ECF93403CC}" type="parTrans" cxnId="{761149C5-8C14-4BC5-A41E-E917FDEEF00B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556A0740-F373-4DDB-B1A3-9FB875D7D313}" type="sibTrans" cxnId="{761149C5-8C14-4BC5-A41E-E917FDEEF00B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2A908373-02C7-4A68-922E-F296A7B778D6}">
      <dgm:prSet phldrT="[Text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Asset Management</a:t>
          </a:r>
          <a:endParaRPr lang="en-US" sz="2000" b="0" baseline="0" dirty="0">
            <a:latin typeface="+mj-lt"/>
          </a:endParaRPr>
        </a:p>
      </dgm:t>
    </dgm:pt>
    <dgm:pt modelId="{7E05B4FD-DDFC-4976-BAB1-944FD2BB1A51}" type="parTrans" cxnId="{9512D78D-64EA-42C7-8054-D9D3E5069638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9FDB82CF-EEAE-4F45-AFF4-BB471552BBC4}" type="sibTrans" cxnId="{9512D78D-64EA-42C7-8054-D9D3E5069638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49B3F378-6404-421B-A4FC-CD4097109AE6}">
      <dgm:prSet phldrT="[Text]"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Security Assurance</a:t>
          </a:r>
          <a:endParaRPr lang="en-US" sz="2000" b="0" baseline="0" dirty="0">
            <a:latin typeface="+mj-lt"/>
          </a:endParaRPr>
        </a:p>
      </dgm:t>
    </dgm:pt>
    <dgm:pt modelId="{76832E27-F989-4778-A2FD-A51EE285315D}" type="parTrans" cxnId="{B09BE1C7-DC1F-41A5-806B-D9B8636F9503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A9796B0F-12A1-4594-9B9C-CD57D7B98899}" type="sibTrans" cxnId="{B09BE1C7-DC1F-41A5-806B-D9B8636F9503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17712826-603D-4052-938F-8EE11A948093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dirty="0" smtClean="0">
              <a:latin typeface="+mj-lt"/>
            </a:rPr>
            <a:t>Issues will be identified much faster and can be addressed proactively</a:t>
          </a:r>
          <a:endParaRPr lang="en-US" sz="1400" baseline="0" dirty="0">
            <a:latin typeface="+mj-lt"/>
          </a:endParaRPr>
        </a:p>
      </dgm:t>
    </dgm:pt>
    <dgm:pt modelId="{8BE1CBF2-A66A-472A-9BBD-13B4566A978F}" type="parTrans" cxnId="{ED3A9ABA-8B2F-4377-831D-CCA86C1B84CF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879E4985-21B5-4852-9768-097D0E07FEB8}" type="sibTrans" cxnId="{ED3A9ABA-8B2F-4377-831D-CCA86C1B84CF}">
      <dgm:prSet/>
      <dgm:spPr/>
      <dgm:t>
        <a:bodyPr/>
        <a:lstStyle/>
        <a:p>
          <a:endParaRPr lang="en-US" sz="1600" baseline="0">
            <a:latin typeface="Calibri" pitchFamily="34" charset="0"/>
          </a:endParaRPr>
        </a:p>
      </dgm:t>
    </dgm:pt>
    <dgm:pt modelId="{8FA53768-1F49-4149-B250-9BE472DDF933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Accurate, up-to-date, effortless asset and warranty tracking for insurance or taxation purposes</a:t>
          </a:r>
          <a:endParaRPr lang="en-US" sz="1400" baseline="0" dirty="0">
            <a:latin typeface="+mj-lt"/>
          </a:endParaRPr>
        </a:p>
      </dgm:t>
    </dgm:pt>
    <dgm:pt modelId="{7CAECF80-24EF-4B01-AFD5-F1DD5FCFBC93}" type="parTrans" cxnId="{F3B63982-6900-427E-9A60-BAFF66FDEA4B}">
      <dgm:prSet/>
      <dgm:spPr/>
      <dgm:t>
        <a:bodyPr/>
        <a:lstStyle/>
        <a:p>
          <a:endParaRPr lang="en-US" baseline="0"/>
        </a:p>
      </dgm:t>
    </dgm:pt>
    <dgm:pt modelId="{596B5AEE-651A-4166-8422-7F838E948714}" type="sibTrans" cxnId="{F3B63982-6900-427E-9A60-BAFF66FDEA4B}">
      <dgm:prSet/>
      <dgm:spPr/>
      <dgm:t>
        <a:bodyPr/>
        <a:lstStyle/>
        <a:p>
          <a:endParaRPr lang="en-US" baseline="0"/>
        </a:p>
      </dgm:t>
    </dgm:pt>
    <dgm:pt modelId="{A7349D5B-EF15-4D84-9F54-CEF84A1F8450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Protect your assets and data</a:t>
          </a:r>
          <a:endParaRPr lang="en-US" sz="1400" baseline="0" dirty="0">
            <a:latin typeface="+mj-lt"/>
          </a:endParaRPr>
        </a:p>
      </dgm:t>
    </dgm:pt>
    <dgm:pt modelId="{8C716F94-3CFC-4D56-A931-7A850AAD20D1}" type="parTrans" cxnId="{F9EF9D06-6EC7-4FF6-8C80-64DF64434046}">
      <dgm:prSet/>
      <dgm:spPr/>
      <dgm:t>
        <a:bodyPr/>
        <a:lstStyle/>
        <a:p>
          <a:endParaRPr lang="en-US" baseline="0"/>
        </a:p>
      </dgm:t>
    </dgm:pt>
    <dgm:pt modelId="{10ADD8C6-CC08-4F88-A85B-E8373A651A97}" type="sibTrans" cxnId="{F9EF9D06-6EC7-4FF6-8C80-64DF64434046}">
      <dgm:prSet/>
      <dgm:spPr/>
      <dgm:t>
        <a:bodyPr/>
        <a:lstStyle/>
        <a:p>
          <a:endParaRPr lang="en-US" baseline="0"/>
        </a:p>
      </dgm:t>
    </dgm:pt>
    <dgm:pt modelId="{BE43C30F-36D7-4CDA-BEE2-269F7F4C0FC8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Lengthen asset life-cycle</a:t>
          </a:r>
          <a:endParaRPr lang="en-US" sz="1400" baseline="0" dirty="0">
            <a:latin typeface="+mj-lt"/>
          </a:endParaRPr>
        </a:p>
      </dgm:t>
    </dgm:pt>
    <dgm:pt modelId="{F73C138B-17D7-402F-89E5-5464B3943E5C}" type="parTrans" cxnId="{6E1B9CD5-427A-4900-B4B9-646961C62E98}">
      <dgm:prSet/>
      <dgm:spPr/>
      <dgm:t>
        <a:bodyPr/>
        <a:lstStyle/>
        <a:p>
          <a:endParaRPr lang="en-US" baseline="0"/>
        </a:p>
      </dgm:t>
    </dgm:pt>
    <dgm:pt modelId="{0687E361-A93A-4417-BC71-94BBCA410FFE}" type="sibTrans" cxnId="{6E1B9CD5-427A-4900-B4B9-646961C62E98}">
      <dgm:prSet/>
      <dgm:spPr/>
      <dgm:t>
        <a:bodyPr/>
        <a:lstStyle/>
        <a:p>
          <a:endParaRPr lang="en-US" baseline="0"/>
        </a:p>
      </dgm:t>
    </dgm:pt>
    <dgm:pt modelId="{23C83238-71EC-445B-9DBC-BE8B22ACECEF}">
      <dgm:prSet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Reporting</a:t>
          </a:r>
          <a:endParaRPr lang="en-US" sz="2000" b="0" baseline="0" dirty="0">
            <a:latin typeface="+mj-lt"/>
          </a:endParaRPr>
        </a:p>
      </dgm:t>
    </dgm:pt>
    <dgm:pt modelId="{DFCB5DA2-E10B-41CB-AA2B-108FF930A7AE}" type="parTrans" cxnId="{A0E0D4CD-38A4-49FB-90FE-C31631FB7C6F}">
      <dgm:prSet/>
      <dgm:spPr/>
      <dgm:t>
        <a:bodyPr/>
        <a:lstStyle/>
        <a:p>
          <a:endParaRPr lang="en-US" baseline="0"/>
        </a:p>
      </dgm:t>
    </dgm:pt>
    <dgm:pt modelId="{586E3AB1-FF03-4E47-993D-7450FDD6E6F8}" type="sibTrans" cxnId="{A0E0D4CD-38A4-49FB-90FE-C31631FB7C6F}">
      <dgm:prSet/>
      <dgm:spPr/>
      <dgm:t>
        <a:bodyPr/>
        <a:lstStyle/>
        <a:p>
          <a:endParaRPr lang="en-US" baseline="0"/>
        </a:p>
      </dgm:t>
    </dgm:pt>
    <dgm:pt modelId="{603D67CE-9D30-4946-A208-B13F5074655D}">
      <dgm:prSet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Preventative Maintenance</a:t>
          </a:r>
          <a:endParaRPr lang="en-US" sz="2000" b="0" baseline="0" dirty="0">
            <a:latin typeface="+mj-lt"/>
          </a:endParaRPr>
        </a:p>
      </dgm:t>
    </dgm:pt>
    <dgm:pt modelId="{EE05FE29-0375-4AC3-9DFF-FCDA64E7D775}" type="parTrans" cxnId="{1B1E6A8C-C04A-4C9C-B8DC-3AD4A02FF6BC}">
      <dgm:prSet/>
      <dgm:spPr/>
      <dgm:t>
        <a:bodyPr/>
        <a:lstStyle/>
        <a:p>
          <a:endParaRPr lang="en-US" baseline="0"/>
        </a:p>
      </dgm:t>
    </dgm:pt>
    <dgm:pt modelId="{70A5B924-D2A0-4231-BCC6-DADC1D61534B}" type="sibTrans" cxnId="{1B1E6A8C-C04A-4C9C-B8DC-3AD4A02FF6BC}">
      <dgm:prSet/>
      <dgm:spPr/>
      <dgm:t>
        <a:bodyPr/>
        <a:lstStyle/>
        <a:p>
          <a:endParaRPr lang="en-US" baseline="0"/>
        </a:p>
      </dgm:t>
    </dgm:pt>
    <dgm:pt modelId="{A80FBAC7-8C3D-472F-BFBE-870EEF2EDDB1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Know exactly what’s going on with your network</a:t>
          </a:r>
          <a:endParaRPr lang="en-US" sz="1400" baseline="0" dirty="0">
            <a:latin typeface="+mj-lt"/>
          </a:endParaRPr>
        </a:p>
      </dgm:t>
    </dgm:pt>
    <dgm:pt modelId="{06AB5053-95EC-4543-808F-C96A1B6B048E}" type="parTrans" cxnId="{A8A94FA7-5537-4BBF-AC1A-9A7726B53959}">
      <dgm:prSet/>
      <dgm:spPr/>
      <dgm:t>
        <a:bodyPr/>
        <a:lstStyle/>
        <a:p>
          <a:endParaRPr lang="en-US" baseline="0"/>
        </a:p>
      </dgm:t>
    </dgm:pt>
    <dgm:pt modelId="{E59A5243-AF95-45A7-8413-BFC637782A52}" type="sibTrans" cxnId="{A8A94FA7-5537-4BBF-AC1A-9A7726B53959}">
      <dgm:prSet/>
      <dgm:spPr/>
      <dgm:t>
        <a:bodyPr/>
        <a:lstStyle/>
        <a:p>
          <a:endParaRPr lang="en-US" baseline="0"/>
        </a:p>
      </dgm:t>
    </dgm:pt>
    <dgm:pt modelId="{C6AE31F9-83B8-4E1C-AD76-235613F96AFA}">
      <dgm:prSet custT="1"/>
      <dgm:spPr>
        <a:solidFill>
          <a:schemeClr val="accent4">
            <a:lumMod val="75000"/>
            <a:lumOff val="25000"/>
          </a:schemeClr>
        </a:solidFill>
      </dgm:spPr>
      <dgm:t>
        <a:bodyPr/>
        <a:lstStyle/>
        <a:p>
          <a:pPr algn="l"/>
          <a:r>
            <a:rPr lang="en-US" sz="2000" b="0" baseline="0" dirty="0" smtClean="0">
              <a:latin typeface="+mj-lt"/>
            </a:rPr>
            <a:t>Quarterly Business Reviews</a:t>
          </a:r>
          <a:endParaRPr lang="en-US" sz="2000" b="0" baseline="0" dirty="0">
            <a:latin typeface="+mj-lt"/>
          </a:endParaRPr>
        </a:p>
      </dgm:t>
    </dgm:pt>
    <dgm:pt modelId="{F308531D-5791-4F57-9EB3-3AEA49A66668}" type="parTrans" cxnId="{4B25CDB2-AA35-4458-9CD7-1FE59FA6972F}">
      <dgm:prSet/>
      <dgm:spPr/>
      <dgm:t>
        <a:bodyPr/>
        <a:lstStyle/>
        <a:p>
          <a:endParaRPr lang="en-US" baseline="0"/>
        </a:p>
      </dgm:t>
    </dgm:pt>
    <dgm:pt modelId="{88C88FE0-B904-40D4-9170-4A5B40A4FE0D}" type="sibTrans" cxnId="{4B25CDB2-AA35-4458-9CD7-1FE59FA6972F}">
      <dgm:prSet/>
      <dgm:spPr/>
      <dgm:t>
        <a:bodyPr/>
        <a:lstStyle/>
        <a:p>
          <a:endParaRPr lang="en-US" baseline="0"/>
        </a:p>
      </dgm:t>
    </dgm:pt>
    <dgm:pt modelId="{2CFCA10C-7859-4652-A78A-6F19B8CBB41E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An opportunity to prioritize projects and plan budget</a:t>
          </a:r>
          <a:endParaRPr lang="en-US" sz="1400" baseline="0" dirty="0">
            <a:latin typeface="+mj-lt"/>
          </a:endParaRPr>
        </a:p>
      </dgm:t>
    </dgm:pt>
    <dgm:pt modelId="{809DAE50-9085-49DA-825D-1684BD67A7E9}" type="parTrans" cxnId="{AF226324-8083-4EC8-87A2-B0A66364EF13}">
      <dgm:prSet/>
      <dgm:spPr/>
      <dgm:t>
        <a:bodyPr/>
        <a:lstStyle/>
        <a:p>
          <a:endParaRPr lang="en-US" baseline="0"/>
        </a:p>
      </dgm:t>
    </dgm:pt>
    <dgm:pt modelId="{C9C9F478-11D3-4C29-94CF-A381FA742EF6}" type="sibTrans" cxnId="{AF226324-8083-4EC8-87A2-B0A66364EF13}">
      <dgm:prSet/>
      <dgm:spPr/>
      <dgm:t>
        <a:bodyPr/>
        <a:lstStyle/>
        <a:p>
          <a:endParaRPr lang="en-US" baseline="0"/>
        </a:p>
      </dgm:t>
    </dgm:pt>
    <dgm:pt modelId="{A3A9F7D7-58CF-46A0-BC8C-F0E6E40A5D17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Increase productivity</a:t>
          </a:r>
          <a:endParaRPr lang="en-US" sz="1400" baseline="0" dirty="0">
            <a:latin typeface="+mj-lt"/>
          </a:endParaRPr>
        </a:p>
      </dgm:t>
    </dgm:pt>
    <dgm:pt modelId="{6B13BDC3-BB49-4E37-A00C-18A6CBE4BF98}" type="parTrans" cxnId="{D04E5186-6178-44B1-9E7C-B3901E249119}">
      <dgm:prSet/>
      <dgm:spPr/>
      <dgm:t>
        <a:bodyPr/>
        <a:lstStyle/>
        <a:p>
          <a:endParaRPr lang="en-US"/>
        </a:p>
      </dgm:t>
    </dgm:pt>
    <dgm:pt modelId="{71EA185E-A532-46EC-9397-18331061A806}" type="sibTrans" cxnId="{D04E5186-6178-44B1-9E7C-B3901E249119}">
      <dgm:prSet/>
      <dgm:spPr/>
      <dgm:t>
        <a:bodyPr/>
        <a:lstStyle/>
        <a:p>
          <a:endParaRPr lang="en-US"/>
        </a:p>
      </dgm:t>
    </dgm:pt>
    <dgm:pt modelId="{95354B35-9D08-4F23-8685-BEC3E10EB589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Achieve regulatory compliance</a:t>
          </a:r>
          <a:endParaRPr lang="en-US" sz="1400" baseline="0" dirty="0">
            <a:latin typeface="+mj-lt"/>
          </a:endParaRPr>
        </a:p>
      </dgm:t>
    </dgm:pt>
    <dgm:pt modelId="{ABED2D4E-F550-4733-B8B3-3101CE6B903F}" type="parTrans" cxnId="{61341825-7BC1-4673-BC41-EECC8850777E}">
      <dgm:prSet/>
      <dgm:spPr/>
      <dgm:t>
        <a:bodyPr/>
        <a:lstStyle/>
        <a:p>
          <a:endParaRPr lang="en-US"/>
        </a:p>
      </dgm:t>
    </dgm:pt>
    <dgm:pt modelId="{CD7F6A6B-6E65-490B-940F-3D2ABB3E8941}" type="sibTrans" cxnId="{61341825-7BC1-4673-BC41-EECC8850777E}">
      <dgm:prSet/>
      <dgm:spPr/>
      <dgm:t>
        <a:bodyPr/>
        <a:lstStyle/>
        <a:p>
          <a:endParaRPr lang="en-US"/>
        </a:p>
      </dgm:t>
    </dgm:pt>
    <dgm:pt modelId="{E46687AD-280F-4A1B-BC21-EB61A9682BB8}">
      <dgm:prSet custT="1"/>
      <dgm:spPr>
        <a:solidFill>
          <a:schemeClr val="accent3">
            <a:lumMod val="75000"/>
            <a:alpha val="90000"/>
          </a:schemeClr>
        </a:solidFill>
      </dgm:spPr>
      <dgm:t>
        <a:bodyPr lIns="182880" tIns="45720" rIns="45720" bIns="45720"/>
        <a:lstStyle/>
        <a:p>
          <a:r>
            <a:rPr lang="en-US" sz="1400" baseline="0" smtClean="0">
              <a:latin typeface="+mj-lt"/>
            </a:rPr>
            <a:t>Identify pending issues</a:t>
          </a:r>
          <a:endParaRPr lang="en-US" sz="1400" baseline="0" dirty="0">
            <a:latin typeface="+mj-lt"/>
          </a:endParaRPr>
        </a:p>
      </dgm:t>
    </dgm:pt>
    <dgm:pt modelId="{013FD768-227E-4484-BDAC-21A6D2D9D289}" type="parTrans" cxnId="{C8249ABD-F183-47B1-8A29-F9AAA0EAE4DF}">
      <dgm:prSet/>
      <dgm:spPr/>
      <dgm:t>
        <a:bodyPr/>
        <a:lstStyle/>
        <a:p>
          <a:endParaRPr lang="en-US"/>
        </a:p>
      </dgm:t>
    </dgm:pt>
    <dgm:pt modelId="{0BD0A915-B07E-4D65-9C59-354E4D7A634A}" type="sibTrans" cxnId="{C8249ABD-F183-47B1-8A29-F9AAA0EAE4DF}">
      <dgm:prSet/>
      <dgm:spPr/>
      <dgm:t>
        <a:bodyPr/>
        <a:lstStyle/>
        <a:p>
          <a:endParaRPr lang="en-US"/>
        </a:p>
      </dgm:t>
    </dgm:pt>
    <dgm:pt modelId="{40F0AF0F-9FD2-4137-B299-46452A732899}" type="pres">
      <dgm:prSet presAssocID="{86B93B44-182D-4AB8-872E-D7A620E9BB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F37175-F4A8-4C12-821E-EB07D6998555}" type="pres">
      <dgm:prSet presAssocID="{03C6F2D2-CEAC-400D-BF66-2467C283E8A4}" presName="linNode" presStyleCnt="0"/>
      <dgm:spPr/>
      <dgm:t>
        <a:bodyPr/>
        <a:lstStyle/>
        <a:p>
          <a:endParaRPr lang="en-US"/>
        </a:p>
      </dgm:t>
    </dgm:pt>
    <dgm:pt modelId="{39FC13F1-0566-4ABF-B511-6E861EBC9DEF}" type="pres">
      <dgm:prSet presAssocID="{03C6F2D2-CEAC-400D-BF66-2467C283E8A4}" presName="parentText" presStyleLbl="node1" presStyleIdx="0" presStyleCnt="6" custScaleY="2000000" custLinFactNeighborX="-22893" custLinFactNeighborY="-36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5EE6-248F-4BD3-AF01-1CC183A1E4D8}" type="pres">
      <dgm:prSet presAssocID="{03C6F2D2-CEAC-400D-BF66-2467C283E8A4}" presName="descendantText" presStyleLbl="alignAccFollowNode1" presStyleIdx="0" presStyleCnt="6" custScaleX="54367" custScaleY="2000000" custLinFactNeighborX="-42274" custLinFactNeighborY="10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01F4A-98B0-4A06-A775-39A432FB7D40}" type="pres">
      <dgm:prSet presAssocID="{556A0740-F373-4DDB-B1A3-9FB875D7D313}" presName="sp" presStyleCnt="0"/>
      <dgm:spPr/>
      <dgm:t>
        <a:bodyPr/>
        <a:lstStyle/>
        <a:p>
          <a:endParaRPr lang="en-US"/>
        </a:p>
      </dgm:t>
    </dgm:pt>
    <dgm:pt modelId="{988DE637-84E0-45C4-80A6-0CFA59945B5F}" type="pres">
      <dgm:prSet presAssocID="{2A908373-02C7-4A68-922E-F296A7B778D6}" presName="linNode" presStyleCnt="0"/>
      <dgm:spPr/>
      <dgm:t>
        <a:bodyPr/>
        <a:lstStyle/>
        <a:p>
          <a:endParaRPr lang="en-US"/>
        </a:p>
      </dgm:t>
    </dgm:pt>
    <dgm:pt modelId="{8B97A7A0-7D0F-4343-8DDD-934180802209}" type="pres">
      <dgm:prSet presAssocID="{2A908373-02C7-4A68-922E-F296A7B778D6}" presName="parentText" presStyleLbl="node1" presStyleIdx="1" presStyleCnt="6" custScaleY="2000000" custLinFactNeighborX="-22893" custLinFactNeighborY="-381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67A12-3196-401F-93D7-853D6541C267}" type="pres">
      <dgm:prSet presAssocID="{2A908373-02C7-4A68-922E-F296A7B778D6}" presName="descendantText" presStyleLbl="alignAccFollowNode1" presStyleIdx="1" presStyleCnt="6" custScaleX="54367" custScaleY="2000000" custLinFactNeighborX="-42274" custLinFactNeighborY="10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47615-1A74-4C79-B4E5-F18175C902B7}" type="pres">
      <dgm:prSet presAssocID="{9FDB82CF-EEAE-4F45-AFF4-BB471552BBC4}" presName="sp" presStyleCnt="0"/>
      <dgm:spPr/>
      <dgm:t>
        <a:bodyPr/>
        <a:lstStyle/>
        <a:p>
          <a:endParaRPr lang="en-US"/>
        </a:p>
      </dgm:t>
    </dgm:pt>
    <dgm:pt modelId="{2101D482-ECB7-48EC-A00C-4E55A66B3026}" type="pres">
      <dgm:prSet presAssocID="{49B3F378-6404-421B-A4FC-CD4097109AE6}" presName="linNode" presStyleCnt="0"/>
      <dgm:spPr/>
      <dgm:t>
        <a:bodyPr/>
        <a:lstStyle/>
        <a:p>
          <a:endParaRPr lang="en-US"/>
        </a:p>
      </dgm:t>
    </dgm:pt>
    <dgm:pt modelId="{2B313D40-5AAE-4210-A936-65900519CCAD}" type="pres">
      <dgm:prSet presAssocID="{49B3F378-6404-421B-A4FC-CD4097109AE6}" presName="parentText" presStyleLbl="node1" presStyleIdx="2" presStyleCnt="6" custScaleY="2000000" custLinFactNeighborX="-24726" custLinFactNeighborY="31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72C57-ACBF-4674-B109-C887F522F1AF}" type="pres">
      <dgm:prSet presAssocID="{49B3F378-6404-421B-A4FC-CD4097109AE6}" presName="descendantText" presStyleLbl="alignAccFollowNode1" presStyleIdx="2" presStyleCnt="6" custScaleX="54367" custScaleY="2000000" custLinFactNeighborX="-42274" custLinFactNeighborY="7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B8746-0BCA-4F96-85DC-B13EF25D37C4}" type="pres">
      <dgm:prSet presAssocID="{A9796B0F-12A1-4594-9B9C-CD57D7B98899}" presName="sp" presStyleCnt="0"/>
      <dgm:spPr/>
      <dgm:t>
        <a:bodyPr/>
        <a:lstStyle/>
        <a:p>
          <a:endParaRPr lang="en-US"/>
        </a:p>
      </dgm:t>
    </dgm:pt>
    <dgm:pt modelId="{D88A984E-E677-4EA8-B23F-08D6AF1DD7E0}" type="pres">
      <dgm:prSet presAssocID="{603D67CE-9D30-4946-A208-B13F5074655D}" presName="linNode" presStyleCnt="0"/>
      <dgm:spPr/>
      <dgm:t>
        <a:bodyPr/>
        <a:lstStyle/>
        <a:p>
          <a:endParaRPr lang="en-US"/>
        </a:p>
      </dgm:t>
    </dgm:pt>
    <dgm:pt modelId="{B52F08ED-6826-460D-A5D1-435EE6361B80}" type="pres">
      <dgm:prSet presAssocID="{603D67CE-9D30-4946-A208-B13F5074655D}" presName="parentText" presStyleLbl="node1" presStyleIdx="3" presStyleCnt="6" custScaleY="2000000" custLinFactNeighborX="-24726" custLinFactNeighborY="8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C3F9-8A9D-4ACF-9F68-E834A42C167D}" type="pres">
      <dgm:prSet presAssocID="{603D67CE-9D30-4946-A208-B13F5074655D}" presName="descendantText" presStyleLbl="alignAccFollowNode1" presStyleIdx="3" presStyleCnt="6" custScaleX="54367" custScaleY="2000000" custLinFactNeighborX="-42274" custLinFactNeighborY="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8266E-869F-40F8-962F-753AF32240EC}" type="pres">
      <dgm:prSet presAssocID="{70A5B924-D2A0-4231-BCC6-DADC1D61534B}" presName="sp" presStyleCnt="0"/>
      <dgm:spPr/>
      <dgm:t>
        <a:bodyPr/>
        <a:lstStyle/>
        <a:p>
          <a:endParaRPr lang="en-US"/>
        </a:p>
      </dgm:t>
    </dgm:pt>
    <dgm:pt modelId="{5CA29A91-D7EA-4F92-B73C-5597FE68F9A2}" type="pres">
      <dgm:prSet presAssocID="{23C83238-71EC-445B-9DBC-BE8B22ACECEF}" presName="linNode" presStyleCnt="0"/>
      <dgm:spPr/>
      <dgm:t>
        <a:bodyPr/>
        <a:lstStyle/>
        <a:p>
          <a:endParaRPr lang="en-US"/>
        </a:p>
      </dgm:t>
    </dgm:pt>
    <dgm:pt modelId="{C2E7310F-DE68-4B1A-BA48-500614DC6BEE}" type="pres">
      <dgm:prSet presAssocID="{23C83238-71EC-445B-9DBC-BE8B22ACECEF}" presName="parentText" presStyleLbl="node1" presStyleIdx="4" presStyleCnt="6" custScaleY="2000000" custLinFactNeighborX="-24726" custLinFactNeighborY="-1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C3456-7128-4329-83C4-549A68DEC287}" type="pres">
      <dgm:prSet presAssocID="{23C83238-71EC-445B-9DBC-BE8B22ACECEF}" presName="descendantText" presStyleLbl="alignAccFollowNode1" presStyleIdx="4" presStyleCnt="6" custScaleX="54367" custScaleY="2000000" custLinFactNeighborX="-42274" custLinFactNeighborY="-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C63A4-C44D-4F85-B7F1-BB675F791A7D}" type="pres">
      <dgm:prSet presAssocID="{586E3AB1-FF03-4E47-993D-7450FDD6E6F8}" presName="sp" presStyleCnt="0"/>
      <dgm:spPr/>
      <dgm:t>
        <a:bodyPr/>
        <a:lstStyle/>
        <a:p>
          <a:endParaRPr lang="en-US"/>
        </a:p>
      </dgm:t>
    </dgm:pt>
    <dgm:pt modelId="{1281D7D6-1E33-4C59-83B8-8FC72671DDE9}" type="pres">
      <dgm:prSet presAssocID="{C6AE31F9-83B8-4E1C-AD76-235613F96AFA}" presName="linNode" presStyleCnt="0"/>
      <dgm:spPr/>
      <dgm:t>
        <a:bodyPr/>
        <a:lstStyle/>
        <a:p>
          <a:endParaRPr lang="en-US"/>
        </a:p>
      </dgm:t>
    </dgm:pt>
    <dgm:pt modelId="{10B98B88-FC6B-4362-943F-58400FF29793}" type="pres">
      <dgm:prSet presAssocID="{C6AE31F9-83B8-4E1C-AD76-235613F96AFA}" presName="parentText" presStyleLbl="node1" presStyleIdx="5" presStyleCnt="6" custScaleY="2000000" custLinFactNeighborX="-24726" custLinFactNeighborY="-37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D93A5-DBAF-4FCB-BF00-4760062032C4}" type="pres">
      <dgm:prSet presAssocID="{C6AE31F9-83B8-4E1C-AD76-235613F96AFA}" presName="descendantText" presStyleLbl="alignAccFollowNode1" presStyleIdx="5" presStyleCnt="6" custScaleX="54367" custScaleY="2000000" custLinFactNeighborX="-42274" custLinFactNeighborY="-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149C5-8C14-4BC5-A41E-E917FDEEF00B}" srcId="{86B93B44-182D-4AB8-872E-D7A620E9BB4B}" destId="{03C6F2D2-CEAC-400D-BF66-2467C283E8A4}" srcOrd="0" destOrd="0" parTransId="{06DDCD82-4E85-4DC8-B807-33ECF93403CC}" sibTransId="{556A0740-F373-4DDB-B1A3-9FB875D7D313}"/>
    <dgm:cxn modelId="{18DE705C-EFD8-48F6-9D55-AC091C978A24}" type="presOf" srcId="{86B93B44-182D-4AB8-872E-D7A620E9BB4B}" destId="{40F0AF0F-9FD2-4137-B299-46452A732899}" srcOrd="0" destOrd="0" presId="urn:microsoft.com/office/officeart/2005/8/layout/vList5"/>
    <dgm:cxn modelId="{986864D4-69F0-4ACA-9C5D-5C58DF883BBA}" type="presOf" srcId="{03C6F2D2-CEAC-400D-BF66-2467C283E8A4}" destId="{39FC13F1-0566-4ABF-B511-6E861EBC9DEF}" srcOrd="0" destOrd="0" presId="urn:microsoft.com/office/officeart/2005/8/layout/vList5"/>
    <dgm:cxn modelId="{C3C92428-873A-4254-8AC0-550BD900476B}" type="presOf" srcId="{2CFCA10C-7859-4652-A78A-6F19B8CBB41E}" destId="{96BD93A5-DBAF-4FCB-BF00-4760062032C4}" srcOrd="0" destOrd="0" presId="urn:microsoft.com/office/officeart/2005/8/layout/vList5"/>
    <dgm:cxn modelId="{D04E5186-6178-44B1-9E7C-B3901E249119}" srcId="{603D67CE-9D30-4946-A208-B13F5074655D}" destId="{A3A9F7D7-58CF-46A0-BC8C-F0E6E40A5D17}" srcOrd="1" destOrd="0" parTransId="{6B13BDC3-BB49-4E37-A00C-18A6CBE4BF98}" sibTransId="{71EA185E-A532-46EC-9397-18331061A806}"/>
    <dgm:cxn modelId="{8896581F-14C9-4803-8BB2-AE28F6FD5697}" type="presOf" srcId="{A80FBAC7-8C3D-472F-BFBE-870EEF2EDDB1}" destId="{2E8C3456-7128-4329-83C4-549A68DEC287}" srcOrd="0" destOrd="0" presId="urn:microsoft.com/office/officeart/2005/8/layout/vList5"/>
    <dgm:cxn modelId="{5351AB1C-F547-4655-A966-10C587F8400C}" type="presOf" srcId="{A7349D5B-EF15-4D84-9F54-CEF84A1F8450}" destId="{9B072C57-ACBF-4674-B109-C887F522F1AF}" srcOrd="0" destOrd="0" presId="urn:microsoft.com/office/officeart/2005/8/layout/vList5"/>
    <dgm:cxn modelId="{4C564EA3-F124-4265-BA93-5A1BE754EAA0}" type="presOf" srcId="{603D67CE-9D30-4946-A208-B13F5074655D}" destId="{B52F08ED-6826-460D-A5D1-435EE6361B80}" srcOrd="0" destOrd="0" presId="urn:microsoft.com/office/officeart/2005/8/layout/vList5"/>
    <dgm:cxn modelId="{5A463FC2-04F6-4C99-BF28-E671B6B5EA69}" type="presOf" srcId="{95354B35-9D08-4F23-8685-BEC3E10EB589}" destId="{9B072C57-ACBF-4674-B109-C887F522F1AF}" srcOrd="0" destOrd="1" presId="urn:microsoft.com/office/officeart/2005/8/layout/vList5"/>
    <dgm:cxn modelId="{7E24C574-0663-431E-9EF5-17FF564F6480}" type="presOf" srcId="{23C83238-71EC-445B-9DBC-BE8B22ACECEF}" destId="{C2E7310F-DE68-4B1A-BA48-500614DC6BEE}" srcOrd="0" destOrd="0" presId="urn:microsoft.com/office/officeart/2005/8/layout/vList5"/>
    <dgm:cxn modelId="{B09BE1C7-DC1F-41A5-806B-D9B8636F9503}" srcId="{86B93B44-182D-4AB8-872E-D7A620E9BB4B}" destId="{49B3F378-6404-421B-A4FC-CD4097109AE6}" srcOrd="2" destOrd="0" parTransId="{76832E27-F989-4778-A2FD-A51EE285315D}" sibTransId="{A9796B0F-12A1-4594-9B9C-CD57D7B98899}"/>
    <dgm:cxn modelId="{A0E0D4CD-38A4-49FB-90FE-C31631FB7C6F}" srcId="{86B93B44-182D-4AB8-872E-D7A620E9BB4B}" destId="{23C83238-71EC-445B-9DBC-BE8B22ACECEF}" srcOrd="4" destOrd="0" parTransId="{DFCB5DA2-E10B-41CB-AA2B-108FF930A7AE}" sibTransId="{586E3AB1-FF03-4E47-993D-7450FDD6E6F8}"/>
    <dgm:cxn modelId="{E8D5466E-4F32-43D1-ACC8-50A877E3592D}" type="presOf" srcId="{8FA53768-1F49-4149-B250-9BE472DDF933}" destId="{D2267A12-3196-401F-93D7-853D6541C267}" srcOrd="0" destOrd="0" presId="urn:microsoft.com/office/officeart/2005/8/layout/vList5"/>
    <dgm:cxn modelId="{FA8BD064-EE63-4928-AE7C-DBD1D4E2352D}" type="presOf" srcId="{17712826-603D-4052-938F-8EE11A948093}" destId="{3C805EE6-248F-4BD3-AF01-1CC183A1E4D8}" srcOrd="0" destOrd="0" presId="urn:microsoft.com/office/officeart/2005/8/layout/vList5"/>
    <dgm:cxn modelId="{6E1B9CD5-427A-4900-B4B9-646961C62E98}" srcId="{603D67CE-9D30-4946-A208-B13F5074655D}" destId="{BE43C30F-36D7-4CDA-BEE2-269F7F4C0FC8}" srcOrd="0" destOrd="0" parTransId="{F73C138B-17D7-402F-89E5-5464B3943E5C}" sibTransId="{0687E361-A93A-4417-BC71-94BBCA410FFE}"/>
    <dgm:cxn modelId="{1B1E6A8C-C04A-4C9C-B8DC-3AD4A02FF6BC}" srcId="{86B93B44-182D-4AB8-872E-D7A620E9BB4B}" destId="{603D67CE-9D30-4946-A208-B13F5074655D}" srcOrd="3" destOrd="0" parTransId="{EE05FE29-0375-4AC3-9DFF-FCDA64E7D775}" sibTransId="{70A5B924-D2A0-4231-BCC6-DADC1D61534B}"/>
    <dgm:cxn modelId="{61341825-7BC1-4673-BC41-EECC8850777E}" srcId="{49B3F378-6404-421B-A4FC-CD4097109AE6}" destId="{95354B35-9D08-4F23-8685-BEC3E10EB589}" srcOrd="1" destOrd="0" parTransId="{ABED2D4E-F550-4733-B8B3-3101CE6B903F}" sibTransId="{CD7F6A6B-6E65-490B-940F-3D2ABB3E8941}"/>
    <dgm:cxn modelId="{4B25CDB2-AA35-4458-9CD7-1FE59FA6972F}" srcId="{86B93B44-182D-4AB8-872E-D7A620E9BB4B}" destId="{C6AE31F9-83B8-4E1C-AD76-235613F96AFA}" srcOrd="5" destOrd="0" parTransId="{F308531D-5791-4F57-9EB3-3AEA49A66668}" sibTransId="{88C88FE0-B904-40D4-9170-4A5B40A4FE0D}"/>
    <dgm:cxn modelId="{F3B63982-6900-427E-9A60-BAFF66FDEA4B}" srcId="{2A908373-02C7-4A68-922E-F296A7B778D6}" destId="{8FA53768-1F49-4149-B250-9BE472DDF933}" srcOrd="0" destOrd="0" parTransId="{7CAECF80-24EF-4B01-AFD5-F1DD5FCFBC93}" sibTransId="{596B5AEE-651A-4166-8422-7F838E948714}"/>
    <dgm:cxn modelId="{A8A94FA7-5537-4BBF-AC1A-9A7726B53959}" srcId="{23C83238-71EC-445B-9DBC-BE8B22ACECEF}" destId="{A80FBAC7-8C3D-472F-BFBE-870EEF2EDDB1}" srcOrd="0" destOrd="0" parTransId="{06AB5053-95EC-4543-808F-C96A1B6B048E}" sibTransId="{E59A5243-AF95-45A7-8413-BFC637782A52}"/>
    <dgm:cxn modelId="{C7F297ED-0BF3-4EF0-99B9-357F06D235CF}" type="presOf" srcId="{C6AE31F9-83B8-4E1C-AD76-235613F96AFA}" destId="{10B98B88-FC6B-4362-943F-58400FF29793}" srcOrd="0" destOrd="0" presId="urn:microsoft.com/office/officeart/2005/8/layout/vList5"/>
    <dgm:cxn modelId="{3B7DD7D2-8B9C-4CAD-B8B1-FCB76F03DC48}" type="presOf" srcId="{49B3F378-6404-421B-A4FC-CD4097109AE6}" destId="{2B313D40-5AAE-4210-A936-65900519CCAD}" srcOrd="0" destOrd="0" presId="urn:microsoft.com/office/officeart/2005/8/layout/vList5"/>
    <dgm:cxn modelId="{47FE2717-8EB4-4100-AC05-32A3B94CD902}" type="presOf" srcId="{2A908373-02C7-4A68-922E-F296A7B778D6}" destId="{8B97A7A0-7D0F-4343-8DDD-934180802209}" srcOrd="0" destOrd="0" presId="urn:microsoft.com/office/officeart/2005/8/layout/vList5"/>
    <dgm:cxn modelId="{F9EF9D06-6EC7-4FF6-8C80-64DF64434046}" srcId="{49B3F378-6404-421B-A4FC-CD4097109AE6}" destId="{A7349D5B-EF15-4D84-9F54-CEF84A1F8450}" srcOrd="0" destOrd="0" parTransId="{8C716F94-3CFC-4D56-A931-7A850AAD20D1}" sibTransId="{10ADD8C6-CC08-4F88-A85B-E8373A651A97}"/>
    <dgm:cxn modelId="{7DAD49D8-402A-4777-B0BB-4DE0CB6EA231}" type="presOf" srcId="{E46687AD-280F-4A1B-BC21-EB61A9682BB8}" destId="{2E8C3456-7128-4329-83C4-549A68DEC287}" srcOrd="0" destOrd="1" presId="urn:microsoft.com/office/officeart/2005/8/layout/vList5"/>
    <dgm:cxn modelId="{9512D78D-64EA-42C7-8054-D9D3E5069638}" srcId="{86B93B44-182D-4AB8-872E-D7A620E9BB4B}" destId="{2A908373-02C7-4A68-922E-F296A7B778D6}" srcOrd="1" destOrd="0" parTransId="{7E05B4FD-DDFC-4976-BAB1-944FD2BB1A51}" sibTransId="{9FDB82CF-EEAE-4F45-AFF4-BB471552BBC4}"/>
    <dgm:cxn modelId="{95C34506-0C82-4672-A2FA-7BB2C85A49FF}" type="presOf" srcId="{BE43C30F-36D7-4CDA-BEE2-269F7F4C0FC8}" destId="{14E6C3F9-8A9D-4ACF-9F68-E834A42C167D}" srcOrd="0" destOrd="0" presId="urn:microsoft.com/office/officeart/2005/8/layout/vList5"/>
    <dgm:cxn modelId="{C8249ABD-F183-47B1-8A29-F9AAA0EAE4DF}" srcId="{23C83238-71EC-445B-9DBC-BE8B22ACECEF}" destId="{E46687AD-280F-4A1B-BC21-EB61A9682BB8}" srcOrd="1" destOrd="0" parTransId="{013FD768-227E-4484-BDAC-21A6D2D9D289}" sibTransId="{0BD0A915-B07E-4D65-9C59-354E4D7A634A}"/>
    <dgm:cxn modelId="{AF226324-8083-4EC8-87A2-B0A66364EF13}" srcId="{C6AE31F9-83B8-4E1C-AD76-235613F96AFA}" destId="{2CFCA10C-7859-4652-A78A-6F19B8CBB41E}" srcOrd="0" destOrd="0" parTransId="{809DAE50-9085-49DA-825D-1684BD67A7E9}" sibTransId="{C9C9F478-11D3-4C29-94CF-A381FA742EF6}"/>
    <dgm:cxn modelId="{ED3A9ABA-8B2F-4377-831D-CCA86C1B84CF}" srcId="{03C6F2D2-CEAC-400D-BF66-2467C283E8A4}" destId="{17712826-603D-4052-938F-8EE11A948093}" srcOrd="0" destOrd="0" parTransId="{8BE1CBF2-A66A-472A-9BBD-13B4566A978F}" sibTransId="{879E4985-21B5-4852-9768-097D0E07FEB8}"/>
    <dgm:cxn modelId="{6D65B313-F92F-495B-8455-5010519901F6}" type="presOf" srcId="{A3A9F7D7-58CF-46A0-BC8C-F0E6E40A5D17}" destId="{14E6C3F9-8A9D-4ACF-9F68-E834A42C167D}" srcOrd="0" destOrd="1" presId="urn:microsoft.com/office/officeart/2005/8/layout/vList5"/>
    <dgm:cxn modelId="{4948E001-33F7-4959-973A-9F6B21A9223A}" type="presParOf" srcId="{40F0AF0F-9FD2-4137-B299-46452A732899}" destId="{F8F37175-F4A8-4C12-821E-EB07D6998555}" srcOrd="0" destOrd="0" presId="urn:microsoft.com/office/officeart/2005/8/layout/vList5"/>
    <dgm:cxn modelId="{CF7FD75C-4482-44F9-847B-00D211F5B2CF}" type="presParOf" srcId="{F8F37175-F4A8-4C12-821E-EB07D6998555}" destId="{39FC13F1-0566-4ABF-B511-6E861EBC9DEF}" srcOrd="0" destOrd="0" presId="urn:microsoft.com/office/officeart/2005/8/layout/vList5"/>
    <dgm:cxn modelId="{0161437E-13B6-4B31-AA2F-7E5993AAD980}" type="presParOf" srcId="{F8F37175-F4A8-4C12-821E-EB07D6998555}" destId="{3C805EE6-248F-4BD3-AF01-1CC183A1E4D8}" srcOrd="1" destOrd="0" presId="urn:microsoft.com/office/officeart/2005/8/layout/vList5"/>
    <dgm:cxn modelId="{D27EE358-DA59-4697-AEFB-D6B23F897343}" type="presParOf" srcId="{40F0AF0F-9FD2-4137-B299-46452A732899}" destId="{35601F4A-98B0-4A06-A775-39A432FB7D40}" srcOrd="1" destOrd="0" presId="urn:microsoft.com/office/officeart/2005/8/layout/vList5"/>
    <dgm:cxn modelId="{A6DD2BD1-0DBC-4D98-A969-3D91E4A268F9}" type="presParOf" srcId="{40F0AF0F-9FD2-4137-B299-46452A732899}" destId="{988DE637-84E0-45C4-80A6-0CFA59945B5F}" srcOrd="2" destOrd="0" presId="urn:microsoft.com/office/officeart/2005/8/layout/vList5"/>
    <dgm:cxn modelId="{765AFCCB-AB41-413E-AF4E-16A6B805158A}" type="presParOf" srcId="{988DE637-84E0-45C4-80A6-0CFA59945B5F}" destId="{8B97A7A0-7D0F-4343-8DDD-934180802209}" srcOrd="0" destOrd="0" presId="urn:microsoft.com/office/officeart/2005/8/layout/vList5"/>
    <dgm:cxn modelId="{026CEB99-064C-4B7E-92B6-B90E928FAAD2}" type="presParOf" srcId="{988DE637-84E0-45C4-80A6-0CFA59945B5F}" destId="{D2267A12-3196-401F-93D7-853D6541C267}" srcOrd="1" destOrd="0" presId="urn:microsoft.com/office/officeart/2005/8/layout/vList5"/>
    <dgm:cxn modelId="{8B708E04-B6B3-4C49-A2A2-7FA1409B4443}" type="presParOf" srcId="{40F0AF0F-9FD2-4137-B299-46452A732899}" destId="{D0647615-1A74-4C79-B4E5-F18175C902B7}" srcOrd="3" destOrd="0" presId="urn:microsoft.com/office/officeart/2005/8/layout/vList5"/>
    <dgm:cxn modelId="{3D2C77E4-885A-42FA-9A66-44AD04934A5F}" type="presParOf" srcId="{40F0AF0F-9FD2-4137-B299-46452A732899}" destId="{2101D482-ECB7-48EC-A00C-4E55A66B3026}" srcOrd="4" destOrd="0" presId="urn:microsoft.com/office/officeart/2005/8/layout/vList5"/>
    <dgm:cxn modelId="{2A97EF41-E739-41B6-A69D-18908E630238}" type="presParOf" srcId="{2101D482-ECB7-48EC-A00C-4E55A66B3026}" destId="{2B313D40-5AAE-4210-A936-65900519CCAD}" srcOrd="0" destOrd="0" presId="urn:microsoft.com/office/officeart/2005/8/layout/vList5"/>
    <dgm:cxn modelId="{45CBCE1B-413D-4DD5-8B44-6642EA766DAC}" type="presParOf" srcId="{2101D482-ECB7-48EC-A00C-4E55A66B3026}" destId="{9B072C57-ACBF-4674-B109-C887F522F1AF}" srcOrd="1" destOrd="0" presId="urn:microsoft.com/office/officeart/2005/8/layout/vList5"/>
    <dgm:cxn modelId="{7345C8DC-B275-4AD8-9A0A-EB37561B8B1F}" type="presParOf" srcId="{40F0AF0F-9FD2-4137-B299-46452A732899}" destId="{53AB8746-0BCA-4F96-85DC-B13EF25D37C4}" srcOrd="5" destOrd="0" presId="urn:microsoft.com/office/officeart/2005/8/layout/vList5"/>
    <dgm:cxn modelId="{434CAAD3-491B-4CCD-955D-7B4DA6B653E5}" type="presParOf" srcId="{40F0AF0F-9FD2-4137-B299-46452A732899}" destId="{D88A984E-E677-4EA8-B23F-08D6AF1DD7E0}" srcOrd="6" destOrd="0" presId="urn:microsoft.com/office/officeart/2005/8/layout/vList5"/>
    <dgm:cxn modelId="{ABDBD28E-73DC-4D90-98D1-466661920F81}" type="presParOf" srcId="{D88A984E-E677-4EA8-B23F-08D6AF1DD7E0}" destId="{B52F08ED-6826-460D-A5D1-435EE6361B80}" srcOrd="0" destOrd="0" presId="urn:microsoft.com/office/officeart/2005/8/layout/vList5"/>
    <dgm:cxn modelId="{65E61B2F-7D5C-49AF-A637-E222347659DA}" type="presParOf" srcId="{D88A984E-E677-4EA8-B23F-08D6AF1DD7E0}" destId="{14E6C3F9-8A9D-4ACF-9F68-E834A42C167D}" srcOrd="1" destOrd="0" presId="urn:microsoft.com/office/officeart/2005/8/layout/vList5"/>
    <dgm:cxn modelId="{17EB4A60-3D45-44CC-82E3-D5B06CB516DD}" type="presParOf" srcId="{40F0AF0F-9FD2-4137-B299-46452A732899}" destId="{86F8266E-869F-40F8-962F-753AF32240EC}" srcOrd="7" destOrd="0" presId="urn:microsoft.com/office/officeart/2005/8/layout/vList5"/>
    <dgm:cxn modelId="{C5C57E51-083E-47D6-8F2C-9084094BDEC4}" type="presParOf" srcId="{40F0AF0F-9FD2-4137-B299-46452A732899}" destId="{5CA29A91-D7EA-4F92-B73C-5597FE68F9A2}" srcOrd="8" destOrd="0" presId="urn:microsoft.com/office/officeart/2005/8/layout/vList5"/>
    <dgm:cxn modelId="{7742EE52-4E2C-4DBC-9A72-1F8A5D18BFF3}" type="presParOf" srcId="{5CA29A91-D7EA-4F92-B73C-5597FE68F9A2}" destId="{C2E7310F-DE68-4B1A-BA48-500614DC6BEE}" srcOrd="0" destOrd="0" presId="urn:microsoft.com/office/officeart/2005/8/layout/vList5"/>
    <dgm:cxn modelId="{FF4D39B4-7AFE-4F29-89B2-84B99DAED1D6}" type="presParOf" srcId="{5CA29A91-D7EA-4F92-B73C-5597FE68F9A2}" destId="{2E8C3456-7128-4329-83C4-549A68DEC287}" srcOrd="1" destOrd="0" presId="urn:microsoft.com/office/officeart/2005/8/layout/vList5"/>
    <dgm:cxn modelId="{0D4E1C72-3BE9-421D-8E17-A795FE535C5F}" type="presParOf" srcId="{40F0AF0F-9FD2-4137-B299-46452A732899}" destId="{FA3C63A4-C44D-4F85-B7F1-BB675F791A7D}" srcOrd="9" destOrd="0" presId="urn:microsoft.com/office/officeart/2005/8/layout/vList5"/>
    <dgm:cxn modelId="{9E4B0E94-4272-4952-850E-1C626F0EF4A9}" type="presParOf" srcId="{40F0AF0F-9FD2-4137-B299-46452A732899}" destId="{1281D7D6-1E33-4C59-83B8-8FC72671DDE9}" srcOrd="10" destOrd="0" presId="urn:microsoft.com/office/officeart/2005/8/layout/vList5"/>
    <dgm:cxn modelId="{6D5928EC-5407-4A72-B6A4-99B746E432C0}" type="presParOf" srcId="{1281D7D6-1E33-4C59-83B8-8FC72671DDE9}" destId="{10B98B88-FC6B-4362-943F-58400FF29793}" srcOrd="0" destOrd="0" presId="urn:microsoft.com/office/officeart/2005/8/layout/vList5"/>
    <dgm:cxn modelId="{AC2DE865-29AD-4D9E-8F12-616E61947BCD}" type="presParOf" srcId="{1281D7D6-1E33-4C59-83B8-8FC72671DDE9}" destId="{96BD93A5-DBAF-4FCB-BF00-4760062032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05EE6-248F-4BD3-AF01-1CC183A1E4D8}">
      <dsp:nvSpPr>
        <dsp:cNvPr id="0" name=""/>
        <dsp:cNvSpPr/>
      </dsp:nvSpPr>
      <dsp:spPr>
        <a:xfrm rot="5400000">
          <a:off x="5348806" y="-2370166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Deep network monitoring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Immediate alerting</a:t>
          </a:r>
        </a:p>
      </dsp:txBody>
      <dsp:txXfrm rot="-5400000">
        <a:off x="2895597" y="114926"/>
        <a:ext cx="5527669" cy="589366"/>
      </dsp:txXfrm>
    </dsp:sp>
    <dsp:sp modelId="{39FC13F1-0566-4ABF-B511-6E861EBC9DEF}">
      <dsp:nvSpPr>
        <dsp:cNvPr id="0" name=""/>
        <dsp:cNvSpPr/>
      </dsp:nvSpPr>
      <dsp:spPr>
        <a:xfrm>
          <a:off x="231650" y="0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Monitoring &amp; Alerting</a:t>
          </a:r>
          <a:endParaRPr lang="en-US" sz="2000" b="0" kern="1200" dirty="0">
            <a:latin typeface="+mj-lt"/>
          </a:endParaRPr>
        </a:p>
      </dsp:txBody>
      <dsp:txXfrm>
        <a:off x="271504" y="39854"/>
        <a:ext cx="2584238" cy="736707"/>
      </dsp:txXfrm>
    </dsp:sp>
    <dsp:sp modelId="{D2267A12-3196-401F-93D7-853D6541C267}">
      <dsp:nvSpPr>
        <dsp:cNvPr id="0" name=""/>
        <dsp:cNvSpPr/>
      </dsp:nvSpPr>
      <dsp:spPr>
        <a:xfrm rot="5400000">
          <a:off x="5348806" y="-1511584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Automated network scanning and asset discovery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Asset inventory and warranty management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 rot="-5400000">
        <a:off x="2895597" y="973508"/>
        <a:ext cx="5527669" cy="589366"/>
      </dsp:txXfrm>
    </dsp:sp>
    <dsp:sp modelId="{8B97A7A0-7D0F-4343-8DDD-934180802209}">
      <dsp:nvSpPr>
        <dsp:cNvPr id="0" name=""/>
        <dsp:cNvSpPr/>
      </dsp:nvSpPr>
      <dsp:spPr>
        <a:xfrm>
          <a:off x="231650" y="838203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Asset Management</a:t>
          </a:r>
          <a:endParaRPr lang="en-US" sz="2000" b="0" kern="1200" dirty="0">
            <a:latin typeface="+mj-lt"/>
          </a:endParaRPr>
        </a:p>
      </dsp:txBody>
      <dsp:txXfrm>
        <a:off x="271504" y="878057"/>
        <a:ext cx="2584238" cy="736707"/>
      </dsp:txXfrm>
    </dsp:sp>
    <dsp:sp modelId="{9B072C57-ACBF-4674-B109-C887F522F1AF}">
      <dsp:nvSpPr>
        <dsp:cNvPr id="0" name=""/>
        <dsp:cNvSpPr/>
      </dsp:nvSpPr>
      <dsp:spPr>
        <a:xfrm rot="5400000">
          <a:off x="5348806" y="-673387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Baseline security scanning to detect security holes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Remote monitoring of antivirus and backup verification </a:t>
          </a:r>
        </a:p>
      </dsp:txBody>
      <dsp:txXfrm rot="-5400000">
        <a:off x="2895597" y="1811705"/>
        <a:ext cx="5527669" cy="589366"/>
      </dsp:txXfrm>
    </dsp:sp>
    <dsp:sp modelId="{2B313D40-5AAE-4210-A936-65900519CCAD}">
      <dsp:nvSpPr>
        <dsp:cNvPr id="0" name=""/>
        <dsp:cNvSpPr/>
      </dsp:nvSpPr>
      <dsp:spPr>
        <a:xfrm>
          <a:off x="231650" y="1676400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Security Assurance</a:t>
          </a:r>
          <a:endParaRPr lang="en-US" sz="2000" b="0" kern="1200" dirty="0">
            <a:latin typeface="+mj-lt"/>
          </a:endParaRPr>
        </a:p>
      </dsp:txBody>
      <dsp:txXfrm>
        <a:off x="271504" y="1716254"/>
        <a:ext cx="2584238" cy="736707"/>
      </dsp:txXfrm>
    </dsp:sp>
    <dsp:sp modelId="{14E6C3F9-8A9D-4ACF-9F68-E834A42C167D}">
      <dsp:nvSpPr>
        <dsp:cNvPr id="0" name=""/>
        <dsp:cNvSpPr/>
      </dsp:nvSpPr>
      <dsp:spPr>
        <a:xfrm rot="5400000">
          <a:off x="5348806" y="137587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Basic automated scripting to maintain asset health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Comprehensive server health reports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 rot="-5400000">
        <a:off x="2895597" y="2622680"/>
        <a:ext cx="5527669" cy="589366"/>
      </dsp:txXfrm>
    </dsp:sp>
    <dsp:sp modelId="{B52F08ED-6826-460D-A5D1-435EE6361B80}">
      <dsp:nvSpPr>
        <dsp:cNvPr id="0" name=""/>
        <dsp:cNvSpPr/>
      </dsp:nvSpPr>
      <dsp:spPr>
        <a:xfrm>
          <a:off x="231650" y="2514606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Preventative Maintenance</a:t>
          </a:r>
          <a:endParaRPr lang="en-US" sz="2000" b="0" kern="1200" dirty="0">
            <a:latin typeface="+mj-lt"/>
          </a:endParaRPr>
        </a:p>
      </dsp:txBody>
      <dsp:txXfrm>
        <a:off x="271504" y="2554460"/>
        <a:ext cx="2584238" cy="736707"/>
      </dsp:txXfrm>
    </dsp:sp>
    <dsp:sp modelId="{2E8C3456-7128-4329-83C4-549A68DEC287}">
      <dsp:nvSpPr>
        <dsp:cNvPr id="0" name=""/>
        <dsp:cNvSpPr/>
      </dsp:nvSpPr>
      <dsp:spPr>
        <a:xfrm rot="5400000">
          <a:off x="5348806" y="975791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Comprehensive automated reporting (scheduled daily, weekly, monthly, quarterly, on-demand)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 rot="-5400000">
        <a:off x="2895597" y="3460884"/>
        <a:ext cx="5527669" cy="589366"/>
      </dsp:txXfrm>
    </dsp:sp>
    <dsp:sp modelId="{C2E7310F-DE68-4B1A-BA48-500614DC6BEE}">
      <dsp:nvSpPr>
        <dsp:cNvPr id="0" name=""/>
        <dsp:cNvSpPr/>
      </dsp:nvSpPr>
      <dsp:spPr>
        <a:xfrm>
          <a:off x="231650" y="3352803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Reporting</a:t>
          </a:r>
          <a:endParaRPr lang="en-US" sz="2000" b="0" kern="1200" dirty="0">
            <a:latin typeface="+mj-lt"/>
          </a:endParaRPr>
        </a:p>
      </dsp:txBody>
      <dsp:txXfrm>
        <a:off x="271504" y="3392657"/>
        <a:ext cx="2584238" cy="736707"/>
      </dsp:txXfrm>
    </dsp:sp>
    <dsp:sp modelId="{96BD93A5-DBAF-4FCB-BF00-4760062032C4}">
      <dsp:nvSpPr>
        <dsp:cNvPr id="0" name=""/>
        <dsp:cNvSpPr/>
      </dsp:nvSpPr>
      <dsp:spPr>
        <a:xfrm rot="5400000">
          <a:off x="5348806" y="1833027"/>
          <a:ext cx="653132" cy="5559552"/>
        </a:xfrm>
        <a:prstGeom prst="round2SameRect">
          <a:avLst/>
        </a:prstGeom>
        <a:solidFill>
          <a:schemeClr val="bg2">
            <a:lumMod val="60000"/>
            <a:lumOff val="40000"/>
            <a:alpha val="34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Detailed needs assessment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rPr>
            <a:t>Setting objectives and planning for improvement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</a:endParaRPr>
        </a:p>
      </dsp:txBody>
      <dsp:txXfrm rot="-5400000">
        <a:off x="2895597" y="4318120"/>
        <a:ext cx="5527669" cy="589366"/>
      </dsp:txXfrm>
    </dsp:sp>
    <dsp:sp modelId="{10B98B88-FC6B-4362-943F-58400FF29793}">
      <dsp:nvSpPr>
        <dsp:cNvPr id="0" name=""/>
        <dsp:cNvSpPr/>
      </dsp:nvSpPr>
      <dsp:spPr>
        <a:xfrm>
          <a:off x="231650" y="4191000"/>
          <a:ext cx="2663946" cy="816415"/>
        </a:xfrm>
        <a:prstGeom prst="roundRect">
          <a:avLst/>
        </a:prstGeom>
        <a:solidFill>
          <a:schemeClr val="tx1">
            <a:lumMod val="95000"/>
            <a:lumOff val="5000"/>
            <a:alpha val="78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Quarterly Business Reviews</a:t>
          </a:r>
          <a:endParaRPr lang="en-US" sz="2000" b="0" kern="1200" dirty="0">
            <a:latin typeface="+mj-lt"/>
          </a:endParaRPr>
        </a:p>
      </dsp:txBody>
      <dsp:txXfrm>
        <a:off x="271504" y="4230854"/>
        <a:ext cx="2584238" cy="73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DA2B9F-047E-4AA6-8010-D6811643E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D919D11-2CC0-4350-A541-FBC3C5C8D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2970C-2C42-4B25-8BBB-5F24B3DD256A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76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DE867-8C99-4DF7-BA1B-93BEBE3924E1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1D685-CD72-41FA-888D-786791811882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37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A4EDC-038A-47A3-96D9-7DACE811F267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05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8038C-038C-4641-98C3-A4850EE9947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5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8038C-038C-4641-98C3-A4850EE9947B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2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4E514-7DE7-45B2-8217-7C0EF54B013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8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28B08-5DDE-4819-A883-A916281144E7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6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3C73-58A7-4CB0-9AFF-1DA00F36EA2B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6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83C73-58A7-4CB0-9AFF-1DA00F36EA2B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3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C2BAD-1D1D-42BB-BB01-20A12FA174D8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6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A458-4798-4E3F-91A1-107FFDE21688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36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B6FEC-52C3-44AD-9114-E9F3A84F15CD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2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FD3D9-FFC5-44A2-901C-5098711A97A2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58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DA458-4798-4E3F-91A1-107FFDE21688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50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9A7AB-5C4B-44B4-A4A1-7BD55D707120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1E9AC-8CBB-4823-A97B-D53DA9185225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9B04-0FAE-438B-A21E-5D791500F7A3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9B04-0FAE-438B-A21E-5D791500F7A3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6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F6FE-35AC-4EC0-A59C-F902ACF46A87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5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C39A6-D908-415B-A106-E15297D594E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EBEB5-D565-46F7-9FB8-5402E3F8D32A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0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1717D-D3B6-4130-BC0A-F4D1F7407A37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DE867-8C99-4DF7-BA1B-93BEBE3924E1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1"/>
            <a:ext cx="6172200" cy="685800"/>
          </a:xfrm>
          <a:prstGeom prst="rect">
            <a:avLst/>
          </a:prstGeom>
        </p:spPr>
        <p:txBody>
          <a:bodyPr anchor="t"/>
          <a:lstStyle>
            <a:lvl1pPr algn="l">
              <a:defRPr sz="4000" b="0" i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971800"/>
            <a:ext cx="6400800" cy="381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0" i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229600" cy="487362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487362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itleSlide.png"/>
          <p:cNvPicPr>
            <a:picLocks noChangeAspect="1"/>
          </p:cNvPicPr>
          <p:nvPr userDrawn="1"/>
        </p:nvPicPr>
        <p:blipFill>
          <a:blip r:embed="rId4" cstate="print"/>
          <a:srcRect l="1429"/>
          <a:stretch>
            <a:fillRect/>
          </a:stretch>
        </p:blipFill>
        <p:spPr>
          <a:xfrm>
            <a:off x="-19512" y="381000"/>
            <a:ext cx="9163512" cy="60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ner.jpg"/>
          <p:cNvPicPr>
            <a:picLocks noChangeAspect="1"/>
          </p:cNvPicPr>
          <p:nvPr userDrawn="1"/>
        </p:nvPicPr>
        <p:blipFill>
          <a:blip r:embed="rId4" cstate="print"/>
          <a:srcRect l="1176" r="40000"/>
          <a:stretch>
            <a:fillRect/>
          </a:stretch>
        </p:blipFill>
        <p:spPr>
          <a:xfrm>
            <a:off x="0" y="0"/>
            <a:ext cx="914389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4" b="79167"/>
          <a:stretch/>
        </p:blipFill>
        <p:spPr>
          <a:xfrm>
            <a:off x="-76200" y="4343400"/>
            <a:ext cx="9220200" cy="2195513"/>
          </a:xfrm>
          <a:prstGeom prst="rect">
            <a:avLst/>
          </a:prstGeom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2484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458200" cy="19812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 err="1" smtClean="0"/>
              <a:t>Integracon</a:t>
            </a:r>
            <a:r>
              <a:rPr lang="en-US" dirty="0" smtClean="0"/>
              <a:t> Technologies</a:t>
            </a:r>
            <a:br>
              <a:rPr lang="en-US" dirty="0" smtClean="0"/>
            </a:br>
            <a:r>
              <a:rPr lang="en-US" sz="2800" dirty="0" smtClean="0"/>
              <a:t>Quality ● Uniqueness ● Simplicity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51888"/>
            <a:ext cx="5334000" cy="1696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009_Slide_14"/>
          <p:cNvPicPr>
            <a:picLocks noChangeAspect="1" noChangeArrowheads="1"/>
          </p:cNvPicPr>
          <p:nvPr/>
        </p:nvPicPr>
        <p:blipFill>
          <a:blip r:embed="rId3" cstate="print"/>
          <a:srcRect t="5554" b="22667"/>
          <a:stretch>
            <a:fillRect/>
          </a:stretch>
        </p:blipFill>
        <p:spPr bwMode="auto">
          <a:xfrm>
            <a:off x="0" y="1402349"/>
            <a:ext cx="9144000" cy="49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3581400" cy="2743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>
              <a:lnSpc>
                <a:spcPct val="11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Standardized monitoring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of your entire network</a:t>
            </a:r>
          </a:p>
          <a:p>
            <a:pPr marL="233363" indent="-233363" eaLnBrk="1" hangingPunct="1">
              <a:lnSpc>
                <a:spcPct val="110000"/>
              </a:lnSpc>
              <a:spcBef>
                <a:spcPct val="10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24 x 7 alerting based on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what is important for you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and your business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Monitoring All Your Assets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0" b="60784"/>
          <a:stretch/>
        </p:blipFill>
        <p:spPr>
          <a:xfrm>
            <a:off x="8382000" y="5562600"/>
            <a:ext cx="762000" cy="7772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Asset Tracking and Reporting</a:t>
            </a:r>
            <a:endParaRPr lang="en-US" dirty="0" smtClean="0"/>
          </a:p>
        </p:txBody>
      </p:sp>
      <p:sp>
        <p:nvSpPr>
          <p:cNvPr id="7222" name="Rectangle 54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Initial network assessment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Asset inventory management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Detailed network scans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Warranty and end-of-life tracking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BENEFITS TO YOU:</a:t>
            </a:r>
          </a:p>
          <a:p>
            <a:pPr>
              <a:buNone/>
            </a:pPr>
            <a:endParaRPr lang="en-US" sz="500" b="1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Asset Inventory Management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Accurate, up-to-date, effortless asset and warranty tracking for insurance or taxation purposes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 Protect your network from illegal or unauthorized software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Identify out-of-date or unsupported, inefficient hardware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en-US" sz="500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Warranty and End-of-Life Asset Tracking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Reduce costs with more effective lifecycle tracking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Never pay for maintenance twice!</a:t>
            </a:r>
          </a:p>
          <a:p>
            <a:endParaRPr lang="en-US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81000"/>
            <a:ext cx="8229600" cy="48736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Asset Tracking and Reporting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1045" descr="009_Slide_10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492">
            <a:off x="3553613" y="4112968"/>
            <a:ext cx="2280704" cy="1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1044" descr="009_Slide_10_2"/>
          <p:cNvPicPr>
            <a:picLocks noChangeAspect="1" noChangeArrowheads="1"/>
          </p:cNvPicPr>
          <p:nvPr/>
        </p:nvPicPr>
        <p:blipFill>
          <a:blip r:embed="rId4" cstate="print"/>
          <a:srcRect l="8333" t="6667" r="8333" b="5000"/>
          <a:stretch>
            <a:fillRect/>
          </a:stretch>
        </p:blipFill>
        <p:spPr bwMode="auto">
          <a:xfrm>
            <a:off x="228600" y="2590800"/>
            <a:ext cx="22272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228600" y="1371600"/>
            <a:ext cx="3733800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Hardware Assets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Detailed hardware inventory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Warranty tracking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Comprehensive monthly reporting</a:t>
            </a:r>
          </a:p>
        </p:txBody>
      </p:sp>
      <p:sp>
        <p:nvSpPr>
          <p:cNvPr id="22537" name="Text Box 1033"/>
          <p:cNvSpPr txBox="1">
            <a:spLocks noChangeArrowheads="1"/>
          </p:cNvSpPr>
          <p:nvPr/>
        </p:nvSpPr>
        <p:spPr bwMode="auto">
          <a:xfrm>
            <a:off x="2819400" y="2819400"/>
            <a:ext cx="5715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Software Assets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Complete list of all software patches applied to each system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Software detection to identify all unauthorized software installs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Detailed inventory of all systems</a:t>
            </a:r>
          </a:p>
        </p:txBody>
      </p:sp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228600" y="5334000"/>
            <a:ext cx="60198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Sub-standard Configurations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Baseline Report identifies configurations that require updates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Asset scans identify under-performing and under-utilized devices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381000"/>
            <a:ext cx="8229600" cy="487362"/>
          </a:xfrm>
          <a:prstGeom prst="rect">
            <a:avLst/>
          </a:prstGeom>
        </p:spPr>
        <p:txBody>
          <a:bodyPr/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Asset Inventory Management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 autoUpdateAnimBg="0"/>
      <p:bldP spid="22537" grpId="0" build="p" autoUpdateAnimBg="0"/>
      <p:bldP spid="225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009_Slide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17713"/>
            <a:ext cx="74676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229600" cy="91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25567D"/>
                </a:solidFill>
                <a:latin typeface="+mj-lt"/>
              </a:rPr>
              <a:t>Asset Inventory Reports </a:t>
            </a:r>
            <a:r>
              <a:rPr lang="en-US" sz="1800" b="1" i="1" dirty="0" smtClean="0">
                <a:solidFill>
                  <a:srgbClr val="25567D"/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disaster recovery of mission-critical information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25567D"/>
                </a:solidFill>
                <a:latin typeface="+mj-lt"/>
              </a:rPr>
              <a:t>Device Attributes Report </a:t>
            </a:r>
            <a:r>
              <a:rPr lang="en-US" sz="1800" b="1" i="1" dirty="0" smtClean="0">
                <a:solidFill>
                  <a:srgbClr val="25567D"/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up-to-date device warranty information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5638800"/>
            <a:ext cx="800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25567D"/>
                </a:solidFill>
                <a:latin typeface="+mj-lt"/>
              </a:rPr>
              <a:t>WE’LL MAKE SURE YOU DON’T PAY TWICE FOR HARDWARE MAINTENANCE!</a:t>
            </a:r>
            <a:endParaRPr lang="en-US" sz="1600" b="1" dirty="0">
              <a:solidFill>
                <a:srgbClr val="25567D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381000"/>
            <a:ext cx="8229600" cy="4873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bg1"/>
                </a:solidFill>
              </a:rPr>
              <a:t>Warranty Tracking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  <p:bldP spid="2355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Security Monitoring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/>
          <a:lstStyle/>
          <a:p>
            <a:pPr marL="233363" indent="-233363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Protecting your investment</a:t>
            </a:r>
          </a:p>
          <a:p>
            <a:pPr marL="233363" indent="-233363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Protecting your reputation</a:t>
            </a:r>
          </a:p>
          <a:p>
            <a:pPr marL="233363" indent="-233363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Ensuring compliance with legislated security regulations:</a:t>
            </a:r>
          </a:p>
          <a:p>
            <a:pPr marL="508000" lvl="1">
              <a:lnSpc>
                <a:spcPct val="15000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en-US" sz="1600" dirty="0" smtClean="0"/>
              <a:t>Sarbanes‐Oxley (</a:t>
            </a:r>
            <a:r>
              <a:rPr lang="en-US" sz="1600" dirty="0" err="1" smtClean="0"/>
              <a:t>Sarbox</a:t>
            </a:r>
            <a:r>
              <a:rPr lang="en-US" sz="1600" dirty="0" smtClean="0"/>
              <a:t>)</a:t>
            </a:r>
          </a:p>
          <a:p>
            <a:pPr marL="508000" lvl="1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600" dirty="0" smtClean="0"/>
              <a:t>Gramm‐Leach‐</a:t>
            </a:r>
            <a:r>
              <a:rPr lang="en-US" sz="1600" dirty="0" err="1" smtClean="0"/>
              <a:t>Billey</a:t>
            </a:r>
            <a:r>
              <a:rPr lang="en-US" sz="1600" dirty="0" smtClean="0"/>
              <a:t> (GLBA) and/or Basel II</a:t>
            </a:r>
          </a:p>
          <a:p>
            <a:pPr marL="508000" lvl="1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600" dirty="0" smtClean="0"/>
              <a:t>Payment Card Industry Data Security Standard (PCI‐DSS)</a:t>
            </a:r>
          </a:p>
          <a:p>
            <a:pPr marL="508000" lvl="1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600" dirty="0" smtClean="0"/>
              <a:t>Health Information Portability &amp; Accountability Act (HIPAA)</a:t>
            </a:r>
          </a:p>
          <a:p>
            <a:pPr marL="508000" lvl="1">
              <a:lnSpc>
                <a:spcPct val="15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sz="1600" dirty="0" smtClean="0"/>
              <a:t>…everything that is relevant to your industry   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Security Monitoring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BENEFITS TO YOU:</a:t>
            </a:r>
          </a:p>
          <a:p>
            <a:pPr>
              <a:buNone/>
            </a:pPr>
            <a:endParaRPr lang="en-US" sz="500" b="1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Protect Your Assets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Reduce the costs of downtime that can result from virus attack or security breaches.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Protect client data and your reputation.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en-US" sz="500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Protecting Your Business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Achieve compliance to legislated regulations that apply to your business.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Increase customer confidence that their data is secure.</a:t>
            </a: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5" name="Picture 1035" descr="009_Slide_16"/>
          <p:cNvPicPr>
            <a:picLocks noChangeAspect="1" noChangeArrowheads="1"/>
          </p:cNvPicPr>
          <p:nvPr/>
        </p:nvPicPr>
        <p:blipFill>
          <a:blip r:embed="rId3" cstate="print"/>
          <a:srcRect r="5881"/>
          <a:stretch>
            <a:fillRect/>
          </a:stretch>
        </p:blipFill>
        <p:spPr bwMode="auto">
          <a:xfrm>
            <a:off x="3506329" y="1600200"/>
            <a:ext cx="5637671" cy="50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35052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latin typeface="+mj-lt"/>
              </a:rPr>
              <a:t>REDUCED RISK</a:t>
            </a:r>
          </a:p>
          <a:p>
            <a:pPr eaLnBrk="1" hangingPunct="1">
              <a:buFontTx/>
              <a:buNone/>
              <a:defRPr/>
            </a:pPr>
            <a:endParaRPr lang="en-US" sz="1000" dirty="0" smtClean="0">
              <a:latin typeface="+mj-lt"/>
            </a:endParaRP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Baseline security scanning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to detect security holes</a:t>
            </a: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+mj-lt"/>
            </a:endParaRP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Continuous monitoring for viruses, worms, spam ware and other malware</a:t>
            </a: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+mj-lt"/>
            </a:endParaRP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Automated verification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of data back up completion </a:t>
            </a: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4D4D4D"/>
              </a:solidFill>
              <a:latin typeface="+mj-lt"/>
            </a:endParaRPr>
          </a:p>
          <a:p>
            <a:pPr marL="233363" indent="-233363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Identification of any </a:t>
            </a:r>
            <a:br>
              <a:rPr lang="en-US" sz="1800" dirty="0" smtClean="0">
                <a:solidFill>
                  <a:srgbClr val="4D4D4D"/>
                </a:solidFill>
                <a:latin typeface="+mj-lt"/>
              </a:rPr>
            </a:b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failed back ups</a:t>
            </a:r>
            <a:endParaRPr lang="en-US" sz="2200" dirty="0" smtClean="0"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Security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8" name="Picture 1042" descr="009_Slide_17"/>
          <p:cNvPicPr>
            <a:picLocks noChangeAspect="1" noChangeArrowheads="1"/>
          </p:cNvPicPr>
          <p:nvPr/>
        </p:nvPicPr>
        <p:blipFill>
          <a:blip r:embed="rId3" cstate="print"/>
          <a:srcRect t="2872" b="1683"/>
          <a:stretch>
            <a:fillRect/>
          </a:stretch>
        </p:blipFill>
        <p:spPr bwMode="auto">
          <a:xfrm>
            <a:off x="4038600" y="1600200"/>
            <a:ext cx="4953000" cy="44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32004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Controlled environment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Physical security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Disaster management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Availability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Information security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Network security</a:t>
            </a:r>
          </a:p>
          <a:p>
            <a:pPr marL="0" indent="-182880" eaLnBrk="1" hangingPunct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Network health visibility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5715000" y="2514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05" name="Text Box 1029"/>
          <p:cNvSpPr txBox="1">
            <a:spLocks noChangeArrowheads="1"/>
          </p:cNvSpPr>
          <p:nvPr/>
        </p:nvSpPr>
        <p:spPr bwMode="auto">
          <a:xfrm>
            <a:off x="304800" y="5334000"/>
            <a:ext cx="4038600" cy="7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25567D"/>
                </a:solidFill>
                <a:latin typeface="+mj-lt"/>
              </a:rPr>
              <a:t>Reports: Patch Status, Hardware Summary, Device Security, Website Monitoring, Windows Server Health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Compliance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7680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Preventative Maintenance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04800" y="16002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Saving you money and improving productivity</a:t>
            </a:r>
          </a:p>
          <a:p>
            <a:pPr marL="285750" indent="-28575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Extend the longevity of your systems</a:t>
            </a:r>
          </a:p>
          <a:p>
            <a:pPr marL="285750" indent="-28575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Enhance employee productivity</a:t>
            </a:r>
          </a:p>
          <a:p>
            <a:pPr marL="285750" indent="-28575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Reduce wait times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 err="1" smtClean="0">
                <a:solidFill>
                  <a:schemeClr val="bg1"/>
                </a:solidFill>
              </a:rPr>
              <a:t>Integracon</a:t>
            </a:r>
            <a:r>
              <a:rPr lang="en-US" sz="3000" dirty="0" smtClean="0">
                <a:solidFill>
                  <a:schemeClr val="bg1"/>
                </a:solidFill>
              </a:rPr>
              <a:t>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404813" indent="-285750"/>
            <a:r>
              <a:rPr lang="en-US" sz="2000" dirty="0" smtClean="0">
                <a:cs typeface="Arial"/>
              </a:rPr>
              <a:t>Founded in 2001 and profitable every year in business</a:t>
            </a:r>
          </a:p>
          <a:p>
            <a:pPr marL="404813" indent="-285750"/>
            <a:r>
              <a:rPr lang="en-US" sz="2000" dirty="0" smtClean="0">
                <a:cs typeface="Arial"/>
              </a:rPr>
              <a:t>Service </a:t>
            </a:r>
            <a:r>
              <a:rPr lang="en-US" sz="2000" dirty="0">
                <a:cs typeface="Arial"/>
              </a:rPr>
              <a:t>over 300 </a:t>
            </a:r>
            <a:r>
              <a:rPr lang="en-US" sz="2000" dirty="0" smtClean="0">
                <a:cs typeface="Arial"/>
              </a:rPr>
              <a:t>companies</a:t>
            </a:r>
          </a:p>
          <a:p>
            <a:pPr marL="404813" indent="-285750"/>
            <a:r>
              <a:rPr lang="en-US" sz="2000" dirty="0" smtClean="0">
                <a:cs typeface="Arial"/>
              </a:rPr>
              <a:t>First </a:t>
            </a:r>
            <a:r>
              <a:rPr lang="en-US" sz="2000" dirty="0">
                <a:cs typeface="Arial"/>
              </a:rPr>
              <a:t>VMware Enterprise Certified company in Knoxville</a:t>
            </a:r>
          </a:p>
          <a:p>
            <a:pPr marL="404813" indent="-285750"/>
            <a:r>
              <a:rPr lang="en-US" sz="2000" dirty="0">
                <a:cs typeface="Arial"/>
              </a:rPr>
              <a:t>Served 6 of the largest entities in </a:t>
            </a:r>
            <a:r>
              <a:rPr lang="en-US" sz="2000" dirty="0" smtClean="0">
                <a:cs typeface="Arial"/>
              </a:rPr>
              <a:t>Knoxville</a:t>
            </a:r>
          </a:p>
          <a:p>
            <a:pPr marL="404813" indent="-285750"/>
            <a:r>
              <a:rPr lang="en-US" sz="2000" dirty="0" smtClean="0">
                <a:cs typeface="Arial"/>
              </a:rPr>
              <a:t>Deep understanding of IT networks</a:t>
            </a:r>
          </a:p>
          <a:p>
            <a:pPr marL="404813" indent="-285750"/>
            <a:r>
              <a:rPr lang="en-US" sz="2000" dirty="0" smtClean="0">
                <a:cs typeface="Arial"/>
              </a:rPr>
              <a:t>We build value into everything we do!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Preventative Maintenance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TO YOU:</a:t>
            </a:r>
          </a:p>
          <a:p>
            <a:endParaRPr lang="en-US" sz="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problems are solved before you even know they are happening</a:t>
            </a:r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Lengthen asset life-cycle</a:t>
            </a:r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the costs of downtime and emergency repairs</a:t>
            </a:r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productivity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009_Slide_19"/>
          <p:cNvPicPr>
            <a:picLocks noChangeAspect="1" noChangeArrowheads="1"/>
          </p:cNvPicPr>
          <p:nvPr/>
        </p:nvPicPr>
        <p:blipFill>
          <a:blip r:embed="rId3" cstate="print"/>
          <a:srcRect r="10527" b="1471"/>
          <a:stretch>
            <a:fillRect/>
          </a:stretch>
        </p:blipFill>
        <p:spPr bwMode="auto">
          <a:xfrm>
            <a:off x="3148492" y="1905000"/>
            <a:ext cx="59955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41148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1400" dirty="0">
              <a:solidFill>
                <a:srgbClr val="4D4D4D"/>
              </a:solidFill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25567D"/>
                </a:solidFill>
                <a:latin typeface="+mj-lt"/>
              </a:rPr>
              <a:t>Shut down of workstations</a:t>
            </a:r>
            <a:endParaRPr lang="en-US" sz="2000" dirty="0">
              <a:solidFill>
                <a:srgbClr val="25567D"/>
              </a:solidFill>
              <a:latin typeface="+mj-lt"/>
            </a:endParaRP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Save power costs and reduce greenhouse gases</a:t>
            </a:r>
          </a:p>
          <a:p>
            <a:pPr>
              <a:defRPr/>
            </a:pPr>
            <a:endParaRPr lang="en-US" sz="1400" dirty="0">
              <a:solidFill>
                <a:srgbClr val="4D4D4D"/>
              </a:solidFill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25567D"/>
                </a:solidFill>
                <a:latin typeface="+mj-lt"/>
              </a:rPr>
              <a:t>Clean-up of temporary files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Deletes all files in temporary directories</a:t>
            </a:r>
          </a:p>
          <a:p>
            <a:pPr>
              <a:defRPr/>
            </a:pPr>
            <a:endParaRPr lang="en-US" sz="1400" dirty="0">
              <a:solidFill>
                <a:srgbClr val="4D4D4D"/>
              </a:solidFill>
              <a:latin typeface="+mj-lt"/>
            </a:endParaRPr>
          </a:p>
          <a:p>
            <a:pPr>
              <a:defRPr/>
            </a:pPr>
            <a:r>
              <a:rPr lang="en-US" sz="2000" b="1" dirty="0">
                <a:solidFill>
                  <a:srgbClr val="25567D"/>
                </a:solidFill>
                <a:latin typeface="+mj-lt"/>
              </a:rPr>
              <a:t>Remotely run scandisk</a:t>
            </a:r>
          </a:p>
          <a:p>
            <a:pPr marL="182880" indent="-182880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Provides security assurance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04800" y="144780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4D4D4D"/>
                </a:solidFill>
                <a:latin typeface="+mj-lt"/>
              </a:rPr>
              <a:t>Settings are automated OR run on a predefined schedule</a:t>
            </a:r>
            <a:endParaRPr lang="en-US" sz="20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lvl="0"/>
            <a:r>
              <a:rPr lang="en-US" dirty="0" smtClean="0"/>
              <a:t>Preventative Maintenance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 autoUpdateAnimBg="0"/>
      <p:bldP spid="2048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46" name="Picture 74" descr="009_Slide_22"/>
          <p:cNvPicPr>
            <a:picLocks noChangeAspect="1" noChangeArrowheads="1"/>
          </p:cNvPicPr>
          <p:nvPr/>
        </p:nvPicPr>
        <p:blipFill>
          <a:blip r:embed="rId3" cstate="print"/>
          <a:srcRect l="10588" t="4706" r="10588" b="7451"/>
          <a:stretch>
            <a:fillRect/>
          </a:stretch>
        </p:blipFill>
        <p:spPr bwMode="auto">
          <a:xfrm>
            <a:off x="3962400" y="1968500"/>
            <a:ext cx="50292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04800" y="20574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Executive Summary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Provides an overview of entire site status</a:t>
            </a:r>
          </a:p>
          <a:p>
            <a:pPr>
              <a:spcBef>
                <a:spcPts val="1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Website Monitoring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Up-to-date information on website reliability</a:t>
            </a:r>
          </a:p>
          <a:p>
            <a:pPr>
              <a:spcBef>
                <a:spcPts val="1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Patch Status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Summarizes security patches that were applied for targeted devices</a:t>
            </a:r>
          </a:p>
          <a:p>
            <a:pPr>
              <a:spcBef>
                <a:spcPts val="1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Server Health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Establishes performance baselines and </a:t>
            </a:r>
            <a:br>
              <a:rPr lang="en-US" sz="1400" dirty="0">
                <a:solidFill>
                  <a:srgbClr val="4D4D4D"/>
                </a:solidFill>
                <a:latin typeface="+mj-lt"/>
              </a:rPr>
            </a:br>
            <a:r>
              <a:rPr lang="en-US" sz="1400" dirty="0">
                <a:solidFill>
                  <a:srgbClr val="4D4D4D"/>
                </a:solidFill>
                <a:latin typeface="+mj-lt"/>
              </a:rPr>
              <a:t>identifies areas of improvement</a:t>
            </a:r>
          </a:p>
          <a:p>
            <a:pPr>
              <a:spcBef>
                <a:spcPts val="1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Site Performance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Identifies the top most-stressed devices by memory usage and CPU</a:t>
            </a:r>
          </a:p>
          <a:p>
            <a:pPr>
              <a:spcBef>
                <a:spcPts val="1000"/>
              </a:spcBef>
              <a:defRPr/>
            </a:pPr>
            <a:r>
              <a:rPr lang="en-US" sz="1600" b="1" dirty="0">
                <a:solidFill>
                  <a:srgbClr val="25567D"/>
                </a:solidFill>
                <a:latin typeface="+mj-lt"/>
              </a:rPr>
              <a:t>Work Completed</a:t>
            </a:r>
          </a:p>
          <a:p>
            <a:pPr>
              <a:spcBef>
                <a:spcPct val="10000"/>
              </a:spcBef>
              <a:defRPr/>
            </a:pPr>
            <a:r>
              <a:rPr lang="en-US" sz="1400" dirty="0">
                <a:solidFill>
                  <a:srgbClr val="4D4D4D"/>
                </a:solidFill>
              </a:rPr>
              <a:t>Summarizes information on cleared alerts, completed tickets, and scripts run </a:t>
            </a:r>
          </a:p>
        </p:txBody>
      </p:sp>
      <p:sp>
        <p:nvSpPr>
          <p:cNvPr id="27653" name="Line 11"/>
          <p:cNvSpPr>
            <a:spLocks noChangeShapeType="1"/>
          </p:cNvSpPr>
          <p:nvPr/>
        </p:nvSpPr>
        <p:spPr bwMode="auto">
          <a:xfrm>
            <a:off x="5257800" y="1371600"/>
            <a:ext cx="35052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4" name="Line 12"/>
          <p:cNvSpPr>
            <a:spLocks noChangeShapeType="1"/>
          </p:cNvSpPr>
          <p:nvPr/>
        </p:nvSpPr>
        <p:spPr bwMode="auto">
          <a:xfrm>
            <a:off x="5257800" y="6278563"/>
            <a:ext cx="35052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5" name="Line 13"/>
          <p:cNvSpPr>
            <a:spLocks noChangeShapeType="1"/>
          </p:cNvSpPr>
          <p:nvPr/>
        </p:nvSpPr>
        <p:spPr bwMode="auto">
          <a:xfrm>
            <a:off x="5257800" y="1371600"/>
            <a:ext cx="0" cy="7588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6" name="Line 14"/>
          <p:cNvSpPr>
            <a:spLocks noChangeShapeType="1"/>
          </p:cNvSpPr>
          <p:nvPr/>
        </p:nvSpPr>
        <p:spPr bwMode="auto">
          <a:xfrm>
            <a:off x="8763000" y="1371600"/>
            <a:ext cx="0" cy="7588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7" name="Line 16"/>
          <p:cNvSpPr>
            <a:spLocks noChangeShapeType="1"/>
          </p:cNvSpPr>
          <p:nvPr/>
        </p:nvSpPr>
        <p:spPr bwMode="auto">
          <a:xfrm>
            <a:off x="5257800" y="2130425"/>
            <a:ext cx="0" cy="2301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8" name="Line 17"/>
          <p:cNvSpPr>
            <a:spLocks noChangeShapeType="1"/>
          </p:cNvSpPr>
          <p:nvPr/>
        </p:nvSpPr>
        <p:spPr bwMode="auto">
          <a:xfrm>
            <a:off x="8763000" y="2130425"/>
            <a:ext cx="0" cy="2301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59" name="Line 18"/>
          <p:cNvSpPr>
            <a:spLocks noChangeShapeType="1"/>
          </p:cNvSpPr>
          <p:nvPr/>
        </p:nvSpPr>
        <p:spPr bwMode="auto">
          <a:xfrm>
            <a:off x="5257800" y="4432300"/>
            <a:ext cx="0" cy="18462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8763000" y="4432300"/>
            <a:ext cx="0" cy="18462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4295" name="Text Placeholder 3"/>
          <p:cNvSpPr>
            <a:spLocks/>
          </p:cNvSpPr>
          <p:nvPr/>
        </p:nvSpPr>
        <p:spPr bwMode="auto">
          <a:xfrm>
            <a:off x="304800" y="1219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4D4D4D"/>
                </a:solidFill>
                <a:latin typeface="+mj-lt"/>
              </a:rPr>
              <a:t>Monthly reviews will help you to understand where, when </a:t>
            </a:r>
            <a:br>
              <a:rPr lang="en-US" sz="1600" b="1" dirty="0" smtClean="0">
                <a:solidFill>
                  <a:srgbClr val="4D4D4D"/>
                </a:solidFill>
                <a:latin typeface="+mj-lt"/>
              </a:rPr>
            </a:br>
            <a:r>
              <a:rPr lang="en-US" sz="1600" b="1" dirty="0" smtClean="0">
                <a:solidFill>
                  <a:srgbClr val="4D4D4D"/>
                </a:solidFill>
                <a:latin typeface="+mj-lt"/>
              </a:rPr>
              <a:t>and how to best invest your IT budget—and control costs.</a:t>
            </a:r>
          </a:p>
          <a:p>
            <a:pPr>
              <a:spcBef>
                <a:spcPct val="20000"/>
              </a:spcBef>
              <a:defRPr/>
            </a:pPr>
            <a:endParaRPr lang="en-US" sz="16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304800" y="381000"/>
            <a:ext cx="8229600" cy="487362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3200" dirty="0" smtClean="0">
                <a:solidFill>
                  <a:schemeClr val="bg1"/>
                </a:solidFill>
              </a:rPr>
              <a:t>Monthly Reviews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4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4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4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4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42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42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 build="p" autoUpdateAnimBg="0"/>
      <p:bldP spid="542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79248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Quarterly Business Reviews</a:t>
            </a:r>
            <a:endParaRPr lang="en-US" dirty="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+mj-lt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4D4D4D"/>
                </a:solidFill>
                <a:latin typeface="+mj-lt"/>
              </a:rPr>
              <a:t>A pre-scheduled meeting every 90 days to review work and services, and to identify any areas of your IT infrastructure that are of concern.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3276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Detailed review to refine our understanding of your needs and pain points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solidFill>
                <a:srgbClr val="4D4D4D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Review all reports and business processes tied to IT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solidFill>
                <a:srgbClr val="4D4D4D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Set objectives for the next quarter and start planning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dirty="0">
              <a:solidFill>
                <a:srgbClr val="4D4D4D"/>
              </a:solidFill>
              <a:latin typeface="+mj-l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 dirty="0">
                <a:solidFill>
                  <a:srgbClr val="4D4D4D"/>
                </a:solidFill>
                <a:latin typeface="+mj-lt"/>
              </a:rPr>
              <a:t>Agree on ways to optimize your current IT  investments and ways in which you can reduce costs</a:t>
            </a:r>
          </a:p>
        </p:txBody>
      </p:sp>
      <p:pic>
        <p:nvPicPr>
          <p:cNvPr id="53262" name="Picture 14" descr="009_Slide_22"/>
          <p:cNvPicPr>
            <a:picLocks noChangeAspect="1" noChangeArrowheads="1"/>
          </p:cNvPicPr>
          <p:nvPr/>
        </p:nvPicPr>
        <p:blipFill>
          <a:blip r:embed="rId3" cstate="print"/>
          <a:srcRect l="10588" t="4706" r="10588" b="7451"/>
          <a:stretch>
            <a:fillRect/>
          </a:stretch>
        </p:blipFill>
        <p:spPr bwMode="auto">
          <a:xfrm>
            <a:off x="4342248" y="2057400"/>
            <a:ext cx="46493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 autoUpdateAnimBg="0"/>
      <p:bldP spid="5325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172200" y="1554773"/>
            <a:ext cx="2813607" cy="678060"/>
            <a:chOff x="3125390" y="92837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4" name="Round Same Side Corner Rectangle 43"/>
            <p:cNvSpPr/>
            <p:nvPr/>
          </p:nvSpPr>
          <p:spPr>
            <a:xfrm rot="5400000">
              <a:off x="4193164" y="-974937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ound Same Side Corner Rectangle 4"/>
            <p:cNvSpPr/>
            <p:nvPr/>
          </p:nvSpPr>
          <p:spPr>
            <a:xfrm>
              <a:off x="3125391" y="125936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 smtClean="0">
                  <a:solidFill>
                    <a:schemeClr val="tx1"/>
                  </a:solidFill>
                  <a:latin typeface="+mj-lt"/>
                </a:rPr>
                <a:t>Reduce </a:t>
              </a:r>
              <a:r>
                <a:rPr lang="en-US" sz="1400" kern="1200" dirty="0" smtClean="0">
                  <a:solidFill>
                    <a:schemeClr val="tx1"/>
                  </a:solidFill>
                  <a:latin typeface="+mj-lt"/>
                </a:rPr>
                <a:t>costs of downtime (productivity, opportunity &amp; service costs)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72200" y="2404538"/>
            <a:ext cx="2813607" cy="678060"/>
            <a:chOff x="3125390" y="942602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2" name="Round Same Side Corner Rectangle 41"/>
            <p:cNvSpPr/>
            <p:nvPr/>
          </p:nvSpPr>
          <p:spPr>
            <a:xfrm rot="5400000">
              <a:off x="4193164" y="-125172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ound Same Side Corner Rectangle 6"/>
            <p:cNvSpPr/>
            <p:nvPr/>
          </p:nvSpPr>
          <p:spPr>
            <a:xfrm>
              <a:off x="3125391" y="975701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 smtClean="0">
                  <a:solidFill>
                    <a:schemeClr val="tx1"/>
                  </a:solidFill>
                  <a:latin typeface="+mj-lt"/>
                </a:rPr>
                <a:t>Reduce costs with better</a:t>
              </a:r>
              <a:r>
                <a:rPr lang="en-US" sz="1400" kern="1200" dirty="0" smtClean="0">
                  <a:solidFill>
                    <a:schemeClr val="tx1"/>
                  </a:solidFill>
                  <a:latin typeface="+mj-lt"/>
                </a:rPr>
                <a:t> lifecycle management</a:t>
              </a:r>
              <a:endParaRPr lang="en-US" sz="1400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72200" y="3253244"/>
            <a:ext cx="2813607" cy="678060"/>
            <a:chOff x="3125390" y="1791308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40" name="Round Same Side Corner Rectangle 39"/>
            <p:cNvSpPr/>
            <p:nvPr/>
          </p:nvSpPr>
          <p:spPr>
            <a:xfrm rot="5400000">
              <a:off x="4193164" y="723534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ound Same Side Corner Rectangle 8"/>
            <p:cNvSpPr/>
            <p:nvPr/>
          </p:nvSpPr>
          <p:spPr>
            <a:xfrm>
              <a:off x="3125391" y="1814664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baseline="0" dirty="0" smtClean="0">
                  <a:solidFill>
                    <a:schemeClr val="tx1"/>
                  </a:solidFill>
                  <a:latin typeface="+mj-lt"/>
                </a:rPr>
                <a:t>Reduce costs of downtime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I</a:t>
              </a:r>
              <a:r>
                <a:rPr lang="en-US" sz="1400" kern="1200" baseline="0" dirty="0" smtClean="0">
                  <a:solidFill>
                    <a:schemeClr val="tx1"/>
                  </a:solidFill>
                  <a:latin typeface="+mj-lt"/>
                </a:rPr>
                <a:t>ncrease customer confidence</a:t>
              </a:r>
              <a:endParaRPr lang="en-US" sz="1400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72200" y="4100537"/>
            <a:ext cx="2813607" cy="678060"/>
            <a:chOff x="3125390" y="2638601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4193164" y="1570827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ound Same Side Corner Rectangle 10"/>
            <p:cNvSpPr/>
            <p:nvPr/>
          </p:nvSpPr>
          <p:spPr>
            <a:xfrm>
              <a:off x="3125391" y="2671700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Reduce costs of downtime and repairs</a:t>
              </a:r>
              <a:endParaRPr lang="en-US" sz="1400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72200" y="4949245"/>
            <a:ext cx="2813607" cy="678060"/>
            <a:chOff x="3125390" y="3487309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6" name="Round Same Side Corner Rectangle 35"/>
            <p:cNvSpPr/>
            <p:nvPr/>
          </p:nvSpPr>
          <p:spPr>
            <a:xfrm rot="5400000">
              <a:off x="4193164" y="2419535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ound Same Side Corner Rectangle 12"/>
            <p:cNvSpPr/>
            <p:nvPr/>
          </p:nvSpPr>
          <p:spPr>
            <a:xfrm>
              <a:off x="3125391" y="3520408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Optimize every dollar you spend on IT - based on accurate data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72200" y="5798940"/>
            <a:ext cx="2813607" cy="678060"/>
            <a:chOff x="3125390" y="4337004"/>
            <a:chExt cx="2813607" cy="678060"/>
          </a:xfrm>
          <a:solidFill>
            <a:schemeClr val="accent3">
              <a:lumMod val="8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4193164" y="3269230"/>
              <a:ext cx="678060" cy="281360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ound Same Side Corner Rectangle 14"/>
            <p:cNvSpPr/>
            <p:nvPr/>
          </p:nvSpPr>
          <p:spPr>
            <a:xfrm>
              <a:off x="3125391" y="4370103"/>
              <a:ext cx="2780507" cy="611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880" tIns="45720" rIns="45720" bIns="4572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aphicFrame>
        <p:nvGraphicFramePr>
          <p:cNvPr id="5" name="Diagram 4"/>
          <p:cNvGraphicFramePr/>
          <p:nvPr/>
        </p:nvGraphicFramePr>
        <p:xfrm>
          <a:off x="76200" y="1447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04800" y="1066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FEATURE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352800" y="1066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BENEFIT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19800" y="1066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latin typeface="+mj-lt"/>
              </a:rPr>
              <a:t>VALUE</a:t>
            </a:r>
            <a:endParaRPr lang="en-US" sz="2000" b="1" dirty="0">
              <a:latin typeface="+mj-lt"/>
            </a:endParaRPr>
          </a:p>
        </p:txBody>
      </p:sp>
      <p:sp>
        <p:nvSpPr>
          <p:cNvPr id="48" name="Round Same Side Corner Rectangle 8"/>
          <p:cNvSpPr/>
          <p:nvPr/>
        </p:nvSpPr>
        <p:spPr>
          <a:xfrm>
            <a:off x="6172200" y="5791200"/>
            <a:ext cx="2780507" cy="61186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baseline="0" dirty="0" smtClean="0">
                <a:solidFill>
                  <a:schemeClr val="tx1"/>
                </a:solidFill>
                <a:latin typeface="Calibri" pitchFamily="34" charset="0"/>
              </a:rPr>
              <a:t>Accurate budget forecasting</a:t>
            </a:r>
            <a:endParaRPr lang="en-US" sz="1400" kern="1200" baseline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924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Overview – Benefits and Value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/>
      <p:bldP spid="26" grpId="0" build="p" autoUpdateAnimBg="0"/>
      <p:bldP spid="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You Win with Integracon Technologies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Reduce your IT costs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2000" dirty="0" smtClean="0"/>
              <a:t>Reduce your unexpected downtime </a:t>
            </a:r>
            <a:br>
              <a:rPr lang="en-US" sz="2000" dirty="0" smtClean="0"/>
            </a:br>
            <a:r>
              <a:rPr lang="en-US" sz="2000" dirty="0" smtClean="0"/>
              <a:t>(and the costs associated with it)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Extend the life of your assets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Improve your system security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Plan, budget, and track more accurately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en-US" sz="2000" dirty="0" smtClean="0"/>
              <a:t>Be empowered to make </a:t>
            </a:r>
            <a:r>
              <a:rPr lang="en-US" sz="2000" i="1" dirty="0" smtClean="0"/>
              <a:t>proactive</a:t>
            </a:r>
            <a:r>
              <a:rPr lang="en-US" sz="2000" dirty="0" smtClean="0"/>
              <a:t> instead of </a:t>
            </a:r>
            <a:r>
              <a:rPr lang="en-US" sz="2000" i="1" dirty="0" smtClean="0"/>
              <a:t>reactive</a:t>
            </a:r>
            <a:r>
              <a:rPr lang="en-US" sz="2000" dirty="0" smtClean="0"/>
              <a:t> choices</a:t>
            </a:r>
          </a:p>
          <a:p>
            <a:pPr>
              <a:lnSpc>
                <a:spcPct val="140000"/>
              </a:lnSpc>
              <a:defRPr/>
            </a:pPr>
            <a:endParaRPr lang="en-US" sz="2000" dirty="0" smtClean="0">
              <a:solidFill>
                <a:srgbClr val="9A1723"/>
              </a:solidFill>
            </a:endParaRP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</a:rPr>
              <a:t>Contact Information</a:t>
            </a:r>
            <a:endParaRPr lang="en-US" sz="36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962400"/>
            <a:ext cx="5638800" cy="2438400"/>
          </a:xfrm>
        </p:spPr>
        <p:txBody>
          <a:bodyPr/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3000" dirty="0" smtClean="0"/>
              <a:t>Website: </a:t>
            </a:r>
            <a:r>
              <a:rPr lang="en-US" sz="3000" dirty="0" err="1" smtClean="0"/>
              <a:t>www.integracon.com</a:t>
            </a:r>
            <a:endParaRPr lang="en-US" sz="3000" dirty="0" smtClean="0"/>
          </a:p>
          <a:p>
            <a:pPr>
              <a:lnSpc>
                <a:spcPct val="110000"/>
              </a:lnSpc>
              <a:buNone/>
              <a:defRPr/>
            </a:pPr>
            <a:r>
              <a:rPr lang="en-US" sz="3000" dirty="0" smtClean="0"/>
              <a:t>Telephone: (</a:t>
            </a:r>
            <a:r>
              <a:rPr lang="en-US" sz="2800" dirty="0" smtClean="0"/>
              <a:t>865)-330-2323 </a:t>
            </a:r>
            <a:endParaRPr lang="en-US" sz="3000" dirty="0" smtClean="0"/>
          </a:p>
          <a:p>
            <a:pPr>
              <a:lnSpc>
                <a:spcPct val="110000"/>
              </a:lnSpc>
              <a:buNone/>
              <a:defRPr/>
            </a:pPr>
            <a:r>
              <a:rPr lang="en-US" sz="3000" dirty="0" smtClean="0"/>
              <a:t>Email: </a:t>
            </a:r>
            <a:r>
              <a:rPr lang="en-US" sz="3000" dirty="0" err="1" smtClean="0"/>
              <a:t>sales@integracon.com</a:t>
            </a:r>
            <a:endParaRPr lang="en-US" sz="3000" dirty="0" smtClean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1" y="1714341"/>
            <a:ext cx="4911896" cy="156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Our Solution – Overview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us to do better business with you and save you money</a:t>
            </a:r>
          </a:p>
          <a:p>
            <a:pPr lvl="1" eaLnBrk="1" hangingPunct="1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 x 7 Monitoring </a:t>
            </a:r>
          </a:p>
          <a:p>
            <a:pPr lvl="1" eaLnBrk="1" hangingPunct="1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Alerting</a:t>
            </a:r>
          </a:p>
          <a:p>
            <a:pPr lvl="1" eaLnBrk="1" hangingPunct="1">
              <a:lnSpc>
                <a:spcPct val="140000"/>
              </a:lnSpc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Reporting</a:t>
            </a:r>
          </a:p>
          <a:p>
            <a:pPr eaLnBrk="1" hangingPunct="1">
              <a:lnSpc>
                <a:spcPct val="140000"/>
              </a:lnSpc>
              <a:buNone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Our Enhanced Program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24x7 Monitoring, Alerting and Reporting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 marL="285750" indent="-27432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24 x 7 x 365 monitoring of your entire environment</a:t>
            </a:r>
          </a:p>
          <a:p>
            <a:pPr marL="285750" indent="-27432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Immediate alerting when issues arise </a:t>
            </a:r>
          </a:p>
          <a:p>
            <a:pPr marL="285750" indent="-27432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Long-term trend analysis and best practices solutions</a:t>
            </a:r>
          </a:p>
          <a:p>
            <a:pPr marL="285750" indent="-27432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Best Engineer for the IT challenge</a:t>
            </a:r>
          </a:p>
          <a:p>
            <a:pPr marL="285750" indent="-27432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Detailed monthly reporting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24x7 Monitoring, Alerting and Reporting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BENEFITS TO YOU:</a:t>
            </a:r>
          </a:p>
          <a:p>
            <a:pPr>
              <a:buNone/>
            </a:pPr>
            <a:endParaRPr lang="en-US" sz="500" b="1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24 x 7 Monitoring and Alerting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Issues will be identified much faster and addressed proactively.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With rapid resolution and problem prevention, we will substantially reduce the costs associated with downtime (lost productivity, lost opportunities and service costs) 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endParaRPr lang="en-US" sz="500" dirty="0" smtClean="0"/>
          </a:p>
          <a:p>
            <a:pPr marL="182880" indent="-182880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Monthly Reporting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You’ll know </a:t>
            </a:r>
            <a:r>
              <a:rPr lang="en-US" sz="1600" i="1" dirty="0" smtClean="0"/>
              <a:t>exactly</a:t>
            </a:r>
            <a:r>
              <a:rPr lang="en-US" sz="1600" dirty="0" smtClean="0"/>
              <a:t> what’s going on in your network</a:t>
            </a:r>
          </a:p>
          <a:p>
            <a:pPr marL="640080" lvl="1" indent="-182880">
              <a:lnSpc>
                <a:spcPct val="11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You’ll know about pending problems and be able to plan accordingly</a:t>
            </a:r>
          </a:p>
          <a:p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2971800"/>
            <a:ext cx="6200116" cy="2852254"/>
            <a:chOff x="381000" y="3704738"/>
            <a:chExt cx="6200116" cy="2852254"/>
          </a:xfrm>
        </p:grpSpPr>
        <p:pic>
          <p:nvPicPr>
            <p:cNvPr id="13318" name="Picture 21" descr="009_Slide_13"/>
            <p:cNvPicPr>
              <a:picLocks noChangeAspect="1" noChangeArrowheads="1"/>
            </p:cNvPicPr>
            <p:nvPr/>
          </p:nvPicPr>
          <p:blipFill>
            <a:blip r:embed="rId3" cstate="print"/>
            <a:srcRect l="2106" t="5965" r="4210" b="21078"/>
            <a:stretch>
              <a:fillRect/>
            </a:stretch>
          </p:blipFill>
          <p:spPr bwMode="auto">
            <a:xfrm>
              <a:off x="381000" y="3704738"/>
              <a:ext cx="4495800" cy="2626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11"/>
            <p:cNvSpPr txBox="1">
              <a:spLocks noChangeArrowheads="1"/>
            </p:cNvSpPr>
            <p:nvPr/>
          </p:nvSpPr>
          <p:spPr bwMode="auto">
            <a:xfrm>
              <a:off x="470026" y="4267200"/>
              <a:ext cx="32637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200" b="1" dirty="0">
                  <a:solidFill>
                    <a:srgbClr val="4D4D4D"/>
                  </a:solidFill>
                  <a:latin typeface="+mj-lt"/>
                </a:rPr>
                <a:t>Centralized web-based dashboard</a:t>
              </a:r>
            </a:p>
          </p:txBody>
        </p:sp>
        <p:sp>
          <p:nvSpPr>
            <p:cNvPr id="18440" name="Text Box 13"/>
            <p:cNvSpPr txBox="1">
              <a:spLocks noChangeArrowheads="1"/>
            </p:cNvSpPr>
            <p:nvPr/>
          </p:nvSpPr>
          <p:spPr bwMode="auto">
            <a:xfrm>
              <a:off x="2606644" y="6279993"/>
              <a:ext cx="25749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4D4D4D"/>
                  </a:solidFill>
                  <a:latin typeface="+mj-lt"/>
                </a:rPr>
                <a:t>Website Monitoring</a:t>
              </a:r>
            </a:p>
          </p:txBody>
        </p:sp>
        <p:sp>
          <p:nvSpPr>
            <p:cNvPr id="18441" name="Text Box 15"/>
            <p:cNvSpPr txBox="1">
              <a:spLocks noChangeArrowheads="1"/>
            </p:cNvSpPr>
            <p:nvPr/>
          </p:nvSpPr>
          <p:spPr bwMode="auto">
            <a:xfrm>
              <a:off x="1627360" y="6030535"/>
              <a:ext cx="8872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4D4D4D"/>
                  </a:solidFill>
                  <a:latin typeface="+mj-lt"/>
                </a:rPr>
                <a:t>Alerts</a:t>
              </a:r>
            </a:p>
          </p:txBody>
        </p:sp>
        <p:sp>
          <p:nvSpPr>
            <p:cNvPr id="18442" name="Text Box 17"/>
            <p:cNvSpPr txBox="1">
              <a:spLocks noChangeArrowheads="1"/>
            </p:cNvSpPr>
            <p:nvPr/>
          </p:nvSpPr>
          <p:spPr bwMode="auto">
            <a:xfrm>
              <a:off x="4267200" y="4953000"/>
              <a:ext cx="23139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4D4D4D"/>
                  </a:solidFill>
                  <a:latin typeface="+mj-lt"/>
                </a:rPr>
                <a:t>Server Health Report</a:t>
              </a:r>
            </a:p>
          </p:txBody>
        </p:sp>
      </p:grp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60198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4D4D4D"/>
                </a:solidFill>
                <a:latin typeface="+mj-lt"/>
              </a:rPr>
              <a:t>Network and device availability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4D4D4D"/>
                </a:solidFill>
                <a:latin typeface="+mj-lt"/>
              </a:rPr>
              <a:t>Alerts and pre-failure indicators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4D4D4D"/>
                </a:solidFill>
                <a:latin typeface="+mj-lt"/>
              </a:rPr>
              <a:t>Immediate alerting and monthly reporting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24x7 Monitoring</a:t>
            </a:r>
            <a:endParaRPr lang="en-US" dirty="0" smtClean="0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009_Slide_8_3"/>
          <p:cNvPicPr>
            <a:picLocks noChangeAspect="1" noChangeArrowheads="1"/>
          </p:cNvPicPr>
          <p:nvPr/>
        </p:nvPicPr>
        <p:blipFill>
          <a:blip r:embed="rId3" cstate="print"/>
          <a:srcRect r="3030" b="1212"/>
          <a:stretch>
            <a:fillRect/>
          </a:stretch>
        </p:blipFill>
        <p:spPr bwMode="auto">
          <a:xfrm>
            <a:off x="5105401" y="4267200"/>
            <a:ext cx="20644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009_Slide_8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35814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009_Slide_8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17650"/>
            <a:ext cx="1905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3124200"/>
            <a:ext cx="50292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17475" algn="l"/>
              </a:tabLst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Site Security Report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117475" algn="l"/>
              </a:tabLst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Comprehensive summary of all security patches applied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117475" algn="l"/>
              </a:tabLst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Complete summary of all MBSA scans performed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117475" algn="l"/>
              </a:tabLst>
              <a:defRPr/>
            </a:pPr>
            <a:r>
              <a:rPr lang="en-US" sz="1400" dirty="0">
                <a:solidFill>
                  <a:srgbClr val="4D4D4D"/>
                </a:solidFill>
                <a:latin typeface="+mj-lt"/>
              </a:rPr>
              <a:t> Summary of work required to improve site security</a:t>
            </a:r>
            <a:endParaRPr lang="en-US" sz="1400" dirty="0">
              <a:latin typeface="+mj-lt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5029200"/>
            <a:ext cx="5791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Site Performance Report</a:t>
            </a:r>
          </a:p>
          <a:p>
            <a:pPr marL="117475" indent="-11747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4D4D4D"/>
                </a:solidFill>
                <a:latin typeface="+mj-lt"/>
              </a:rPr>
              <a:t>Identifies </a:t>
            </a:r>
            <a:r>
              <a:rPr lang="en-US" sz="1400" dirty="0">
                <a:solidFill>
                  <a:srgbClr val="4D4D4D"/>
                </a:solidFill>
                <a:latin typeface="+mj-lt"/>
              </a:rPr>
              <a:t>most heavily-stressed devices at a site </a:t>
            </a:r>
          </a:p>
          <a:p>
            <a:pPr marL="117475" indent="-11747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4D4D4D"/>
                </a:solidFill>
                <a:latin typeface="+mj-lt"/>
              </a:rPr>
              <a:t>Highlights </a:t>
            </a:r>
            <a:r>
              <a:rPr lang="en-US" sz="1400" dirty="0">
                <a:solidFill>
                  <a:srgbClr val="4D4D4D"/>
                </a:solidFill>
                <a:latin typeface="+mj-lt"/>
              </a:rPr>
              <a:t>devices that may require immediate review</a:t>
            </a:r>
            <a:endParaRPr lang="en-US" sz="1400" dirty="0">
              <a:latin typeface="+mj-lt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57912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500" b="1" dirty="0">
                <a:solidFill>
                  <a:srgbClr val="25567D"/>
                </a:solidFill>
                <a:latin typeface="+mj-lt"/>
              </a:rPr>
              <a:t>Site Hardware Summary Report</a:t>
            </a:r>
          </a:p>
          <a:p>
            <a:pPr marL="117475" indent="-11747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4D4D4D"/>
                </a:solidFill>
                <a:latin typeface="+mj-lt"/>
              </a:rPr>
              <a:t>Complete </a:t>
            </a:r>
            <a:r>
              <a:rPr lang="en-US" sz="1400" dirty="0">
                <a:solidFill>
                  <a:srgbClr val="4D4D4D"/>
                </a:solidFill>
                <a:latin typeface="+mj-lt"/>
              </a:rPr>
              <a:t>overview of your network and its diversity of equipment</a:t>
            </a:r>
          </a:p>
          <a:p>
            <a:pPr marL="117475" indent="-117475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4D4D4D"/>
                </a:solidFill>
                <a:latin typeface="+mj-lt"/>
              </a:rPr>
              <a:t>Easy </a:t>
            </a:r>
            <a:r>
              <a:rPr lang="en-US" sz="1400" dirty="0">
                <a:solidFill>
                  <a:srgbClr val="4D4D4D"/>
                </a:solidFill>
                <a:latin typeface="+mj-lt"/>
              </a:rPr>
              <a:t>identification of obsolete hardware that decreases </a:t>
            </a:r>
            <a:r>
              <a:rPr lang="en-US" sz="1400" dirty="0" smtClean="0">
                <a:solidFill>
                  <a:srgbClr val="4D4D4D"/>
                </a:solidFill>
                <a:latin typeface="+mj-lt"/>
              </a:rPr>
              <a:t>employee productivity</a:t>
            </a:r>
            <a:endParaRPr lang="en-US" sz="14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4873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Initial Network Assessment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 autoUpdateAnimBg="0"/>
      <p:bldP spid="9227" grpId="0" build="p" autoUpdateAnimBg="0"/>
      <p:bldP spid="922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009_Slide_9"/>
          <p:cNvPicPr>
            <a:picLocks noChangeAspect="1" noChangeArrowheads="1"/>
          </p:cNvPicPr>
          <p:nvPr/>
        </p:nvPicPr>
        <p:blipFill>
          <a:blip r:embed="rId3" cstate="print"/>
          <a:srcRect t="8000" r="15953" b="11627"/>
          <a:stretch>
            <a:fillRect/>
          </a:stretch>
        </p:blipFill>
        <p:spPr bwMode="auto">
          <a:xfrm>
            <a:off x="3200400" y="1752600"/>
            <a:ext cx="5943600" cy="42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4114800" cy="426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Automatic discovery of new assets</a:t>
            </a:r>
          </a:p>
          <a:p>
            <a:pPr marL="233363" indent="-233363" eaLnBrk="1" hangingPunct="1">
              <a:lnSpc>
                <a:spcPct val="90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Scans can include </a:t>
            </a:r>
            <a:r>
              <a:rPr lang="en-US" sz="1800" b="1" dirty="0" smtClean="0">
                <a:solidFill>
                  <a:srgbClr val="4D4D4D"/>
                </a:solidFill>
                <a:latin typeface="+mj-lt"/>
              </a:rPr>
              <a:t>anything with an IP address</a:t>
            </a:r>
            <a:r>
              <a:rPr lang="en-US" sz="1800" dirty="0" smtClean="0">
                <a:solidFill>
                  <a:srgbClr val="4D4D4D"/>
                </a:solidFill>
                <a:latin typeface="+mj-lt"/>
              </a:rPr>
              <a:t>, including: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Desktops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Laptops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Servers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Network devices such </a:t>
            </a:r>
            <a:br>
              <a:rPr lang="en-US" sz="1600" dirty="0" smtClean="0">
                <a:solidFill>
                  <a:srgbClr val="4D4D4D"/>
                </a:solidFill>
                <a:latin typeface="+mj-lt"/>
              </a:rPr>
            </a:b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as routers and switches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Network-attached devices </a:t>
            </a:r>
            <a:br>
              <a:rPr lang="en-US" sz="1600" dirty="0" smtClean="0">
                <a:solidFill>
                  <a:srgbClr val="4D4D4D"/>
                </a:solidFill>
                <a:latin typeface="+mj-lt"/>
              </a:rPr>
            </a:b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such as printers, fax, </a:t>
            </a:r>
            <a:br>
              <a:rPr lang="en-US" sz="1600" dirty="0" smtClean="0">
                <a:solidFill>
                  <a:srgbClr val="4D4D4D"/>
                </a:solidFill>
                <a:latin typeface="+mj-lt"/>
              </a:rPr>
            </a:b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scanners, VoIP phones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Websites (internal and external)</a:t>
            </a:r>
          </a:p>
          <a:p>
            <a:pPr marL="457200" lvl="1" indent="-223838" eaLnBrk="1" hangingPunct="1">
              <a:spcBef>
                <a:spcPct val="45000"/>
              </a:spcBef>
              <a:defRPr/>
            </a:pP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Virtual, cloud and </a:t>
            </a:r>
            <a:r>
              <a:rPr lang="en-US" sz="1600" dirty="0" err="1" smtClean="0">
                <a:solidFill>
                  <a:srgbClr val="4D4D4D"/>
                </a:solidFill>
                <a:latin typeface="+mj-lt"/>
              </a:rPr>
              <a:t>SaaS</a:t>
            </a:r>
            <a:r>
              <a:rPr lang="en-US" sz="1600" dirty="0" smtClean="0">
                <a:solidFill>
                  <a:srgbClr val="4D4D4D"/>
                </a:solidFill>
                <a:latin typeface="+mj-lt"/>
              </a:rPr>
              <a:t> resources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52400" y="14478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25567D"/>
                </a:solidFill>
                <a:latin typeface="+mj-lt"/>
              </a:rPr>
              <a:t>Scans are run on a predefined schedule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4873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Detailed Network Scans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62600"/>
            <a:ext cx="2443719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50" grpId="0" build="p" autoUpdateAnimBg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Folder xmlns="5a112ecf-ff28-42d8-b475-69b113fad1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E115A28FFD842B47569B113FAD1D3" ma:contentTypeVersion="1" ma:contentTypeDescription="Create a new document." ma:contentTypeScope="" ma:versionID="1cb34a6d659c8ad60645532b6222ef69">
  <xsd:schema xmlns:xsd="http://www.w3.org/2001/XMLSchema" xmlns:p="http://schemas.microsoft.com/office/2006/metadata/properties" xmlns:ns3="5a112ecf-ff28-42d8-b475-69b113fad1d3" targetNamespace="http://schemas.microsoft.com/office/2006/metadata/properties" ma:root="true" ma:fieldsID="fa384334233fec1716d42e72b567a03c" ns3:_="">
    <xsd:import namespace="5a112ecf-ff28-42d8-b475-69b113fad1d3"/>
    <xsd:element name="properties">
      <xsd:complexType>
        <xsd:sequence>
          <xsd:element name="documentManagement">
            <xsd:complexType>
              <xsd:all>
                <xsd:element ref="ns3:F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a112ecf-ff28-42d8-b475-69b113fad1d3" elementFormDefault="qualified">
    <xsd:import namespace="http://schemas.microsoft.com/office/2006/documentManagement/types"/>
    <xsd:element name="Folder" ma:index="8" nillable="true" ma:displayName="Folder" ma:internalName="Fold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9EF1F-DAF2-4451-8F21-77A2CA12E1D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5a112ecf-ff28-42d8-b475-69b113fad1d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2D46BE0-B707-4931-8E4C-1FD190B382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12ecf-ff28-42d8-b475-69b113fad1d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76E626E-F8B0-4768-9E0C-8FA9CFFB89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</TotalTime>
  <Words>1052</Words>
  <Application>Microsoft Office PowerPoint</Application>
  <PresentationFormat>On-screen Show (4:3)</PresentationFormat>
  <Paragraphs>258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1_Custom Design</vt:lpstr>
      <vt:lpstr>Default Design</vt:lpstr>
      <vt:lpstr>Integracon Technologies Quality ● Uniqueness ● Simplicity</vt:lpstr>
      <vt:lpstr>Integracon Technologies</vt:lpstr>
      <vt:lpstr>Our Solution – Overview</vt:lpstr>
      <vt:lpstr>Our Enhanced Program</vt:lpstr>
      <vt:lpstr>24x7 Monitoring, Alerting and Reporting</vt:lpstr>
      <vt:lpstr>24x7 Monitoring, Alerting and Reporting</vt:lpstr>
      <vt:lpstr>24x7 Monitoring</vt:lpstr>
      <vt:lpstr>Initial Network Assessment</vt:lpstr>
      <vt:lpstr>Detailed Network Scans</vt:lpstr>
      <vt:lpstr>Monitoring All Your Assets</vt:lpstr>
      <vt:lpstr>Asset Tracking and Reporting</vt:lpstr>
      <vt:lpstr>PowerPoint Presentation</vt:lpstr>
      <vt:lpstr>PowerPoint Presentation</vt:lpstr>
      <vt:lpstr>PowerPoint Presentation</vt:lpstr>
      <vt:lpstr>Security Monitoring</vt:lpstr>
      <vt:lpstr>Security Monitoring</vt:lpstr>
      <vt:lpstr>Security</vt:lpstr>
      <vt:lpstr>Compliance</vt:lpstr>
      <vt:lpstr>Preventative Maintenance</vt:lpstr>
      <vt:lpstr>Preventative Maintenance</vt:lpstr>
      <vt:lpstr>Preventative Maintenance</vt:lpstr>
      <vt:lpstr>PowerPoint Presentation</vt:lpstr>
      <vt:lpstr>Quarterly Business Reviews</vt:lpstr>
      <vt:lpstr>PowerPoint Presentation</vt:lpstr>
      <vt:lpstr>You Win with Integracon Technologies </vt:lpstr>
      <vt:lpstr>Contact Information</vt:lpstr>
    </vt:vector>
  </TitlesOfParts>
  <Company>LPI Level Platforms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Sandiford, Rebecca</dc:creator>
  <cp:lastModifiedBy>admin</cp:lastModifiedBy>
  <cp:revision>257</cp:revision>
  <dcterms:created xsi:type="dcterms:W3CDTF">2008-05-28T15:15:20Z</dcterms:created>
  <dcterms:modified xsi:type="dcterms:W3CDTF">2016-06-13T15:04:25Z</dcterms:modified>
</cp:coreProperties>
</file>